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02" r:id="rId2"/>
    <p:sldId id="535" r:id="rId3"/>
    <p:sldId id="536" r:id="rId4"/>
    <p:sldId id="2340" r:id="rId5"/>
    <p:sldId id="2344" r:id="rId6"/>
    <p:sldId id="2391" r:id="rId7"/>
    <p:sldId id="2393" r:id="rId8"/>
    <p:sldId id="2316" r:id="rId9"/>
    <p:sldId id="2345" r:id="rId10"/>
    <p:sldId id="2356" r:id="rId11"/>
    <p:sldId id="2357" r:id="rId12"/>
    <p:sldId id="2358" r:id="rId13"/>
    <p:sldId id="2376" r:id="rId14"/>
    <p:sldId id="2359" r:id="rId15"/>
    <p:sldId id="2360" r:id="rId16"/>
    <p:sldId id="2317" r:id="rId17"/>
    <p:sldId id="2411" r:id="rId18"/>
    <p:sldId id="2318" r:id="rId19"/>
    <p:sldId id="2371" r:id="rId20"/>
    <p:sldId id="2233" r:id="rId21"/>
    <p:sldId id="2319" r:id="rId22"/>
    <p:sldId id="2410" r:id="rId2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2" userDrawn="1">
          <p15:clr>
            <a:srgbClr val="A4A3A4"/>
          </p15:clr>
        </p15:guide>
        <p15:guide id="2" pos="29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302"/>
    <a:srgbClr val="001234"/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908" y="1152"/>
      </p:cViewPr>
      <p:guideLst>
        <p:guide orient="horz" pos="1772"/>
        <p:guide pos="29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A3340-C542-46E3-BB6B-1E3F28D53E89}" type="datetimeFigureOut">
              <a:rPr lang="zh-CN" altLang="en-US" smtClean="0"/>
              <a:t>2024/7/29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AA4AF-B0AE-42C7-9AD8-C74E868F58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73052-1C4D-4D99-A058-91D579108362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5420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991964" y="1852813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360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931567" y="1"/>
            <a:ext cx="2791470" cy="3290687"/>
          </a:xfrm>
          <a:custGeom>
            <a:avLst/>
            <a:gdLst>
              <a:gd name="connsiteX0" fmla="*/ 1158907 w 2791470"/>
              <a:gd name="connsiteY0" fmla="*/ 0 h 3290687"/>
              <a:gd name="connsiteX1" fmla="*/ 2791470 w 2791470"/>
              <a:gd name="connsiteY1" fmla="*/ 0 h 3290687"/>
              <a:gd name="connsiteX2" fmla="*/ 1632563 w 2791470"/>
              <a:gd name="connsiteY2" fmla="*/ 3290687 h 3290687"/>
              <a:gd name="connsiteX3" fmla="*/ 0 w 2791470"/>
              <a:gd name="connsiteY3" fmla="*/ 3290687 h 3290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1470" h="3290687">
                <a:moveTo>
                  <a:pt x="1158907" y="0"/>
                </a:moveTo>
                <a:lnTo>
                  <a:pt x="2791470" y="0"/>
                </a:lnTo>
                <a:lnTo>
                  <a:pt x="1632563" y="3290687"/>
                </a:lnTo>
                <a:lnTo>
                  <a:pt x="0" y="329068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385392" y="1809721"/>
            <a:ext cx="923314" cy="1923786"/>
          </a:xfrm>
          <a:custGeom>
            <a:avLst/>
            <a:gdLst>
              <a:gd name="connsiteX0" fmla="*/ 15949 w 923314"/>
              <a:gd name="connsiteY0" fmla="*/ 0 h 1923786"/>
              <a:gd name="connsiteX1" fmla="*/ 923314 w 923314"/>
              <a:gd name="connsiteY1" fmla="*/ 0 h 1923786"/>
              <a:gd name="connsiteX2" fmla="*/ 923314 w 923314"/>
              <a:gd name="connsiteY2" fmla="*/ 1923786 h 1923786"/>
              <a:gd name="connsiteX3" fmla="*/ 0 w 923314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4" h="1923786">
                <a:moveTo>
                  <a:pt x="15949" y="0"/>
                </a:moveTo>
                <a:lnTo>
                  <a:pt x="923314" y="0"/>
                </a:lnTo>
                <a:lnTo>
                  <a:pt x="923314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820373" y="1458399"/>
            <a:ext cx="1503255" cy="2641715"/>
          </a:xfrm>
          <a:custGeom>
            <a:avLst/>
            <a:gdLst>
              <a:gd name="connsiteX0" fmla="*/ 0 w 1503255"/>
              <a:gd name="connsiteY0" fmla="*/ 0 h 2641715"/>
              <a:gd name="connsiteX1" fmla="*/ 1503255 w 1503255"/>
              <a:gd name="connsiteY1" fmla="*/ 0 h 2641715"/>
              <a:gd name="connsiteX2" fmla="*/ 1503255 w 1503255"/>
              <a:gd name="connsiteY2" fmla="*/ 2641715 h 2641715"/>
              <a:gd name="connsiteX3" fmla="*/ 0 w 1503255"/>
              <a:gd name="connsiteY3" fmla="*/ 2641715 h 264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255" h="2641715">
                <a:moveTo>
                  <a:pt x="0" y="0"/>
                </a:moveTo>
                <a:lnTo>
                  <a:pt x="1503255" y="0"/>
                </a:lnTo>
                <a:lnTo>
                  <a:pt x="1503255" y="2641715"/>
                </a:lnTo>
                <a:lnTo>
                  <a:pt x="0" y="264171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2835297" y="1809721"/>
            <a:ext cx="923312" cy="1923786"/>
          </a:xfrm>
          <a:custGeom>
            <a:avLst/>
            <a:gdLst>
              <a:gd name="connsiteX0" fmla="*/ 0 w 923312"/>
              <a:gd name="connsiteY0" fmla="*/ 0 h 1923786"/>
              <a:gd name="connsiteX1" fmla="*/ 923312 w 923312"/>
              <a:gd name="connsiteY1" fmla="*/ 0 h 1923786"/>
              <a:gd name="connsiteX2" fmla="*/ 923312 w 923312"/>
              <a:gd name="connsiteY2" fmla="*/ 1923786 h 1923786"/>
              <a:gd name="connsiteX3" fmla="*/ 0 w 923312"/>
              <a:gd name="connsiteY3" fmla="*/ 1923786 h 192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312" h="1923786">
                <a:moveTo>
                  <a:pt x="0" y="0"/>
                </a:moveTo>
                <a:lnTo>
                  <a:pt x="923312" y="0"/>
                </a:lnTo>
                <a:lnTo>
                  <a:pt x="923312" y="1923786"/>
                </a:lnTo>
                <a:lnTo>
                  <a:pt x="0" y="192378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3311"/>
          </a:xfrm>
        </p:spPr>
        <p:txBody>
          <a:bodyPr>
            <a:no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425404F2-BE9A-4460-8815-8F645183555F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81175"/>
            <a:ext cx="5833179" cy="533311"/>
          </a:xfrm>
        </p:spPr>
        <p:txBody>
          <a:bodyPr>
            <a:noAutofit/>
          </a:bodyPr>
          <a:lstStyle>
            <a:lvl1pPr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Century Gothic" panose="020B0502020202020204" charset="0"/>
                <a:cs typeface="Century Gothic" panose="020B050202020202020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425404F2-BE9A-4460-8815-8F645183555F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</p:spPr>
        <p:txBody>
          <a:bodyPr/>
          <a:lstStyle/>
          <a:p>
            <a:fld id="{FD1176A7-B091-469C-82C8-89C693043C40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1" y="4767264"/>
            <a:ext cx="2133600" cy="273844"/>
          </a:xfrm>
        </p:spPr>
        <p:txBody>
          <a:bodyPr/>
          <a:lstStyle/>
          <a:p>
            <a:fld id="{5939B1FA-81F2-4940-9AF3-5EAFB5D6669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3697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42950"/>
            <a:ext cx="8229600" cy="3810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0298"/>
          <a:stretch>
            <a:fillRect/>
          </a:stretch>
        </p:blipFill>
        <p:spPr>
          <a:xfrm>
            <a:off x="2627186" y="0"/>
            <a:ext cx="6516813" cy="45992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2"/>
          </p:nvPr>
        </p:nvSpPr>
        <p:spPr>
          <a:xfrm>
            <a:off x="6043492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图片占位符 5"/>
          <p:cNvSpPr>
            <a:spLocks noGrp="1"/>
          </p:cNvSpPr>
          <p:nvPr>
            <p:ph type="pic" sz="quarter" idx="11"/>
          </p:nvPr>
        </p:nvSpPr>
        <p:spPr>
          <a:xfrm>
            <a:off x="1" y="1483522"/>
            <a:ext cx="3100508" cy="1887848"/>
          </a:xfrm>
          <a:custGeom>
            <a:avLst/>
            <a:gdLst>
              <a:gd name="connsiteX0" fmla="*/ 0 w 3100508"/>
              <a:gd name="connsiteY0" fmla="*/ 0 h 1887848"/>
              <a:gd name="connsiteX1" fmla="*/ 3100508 w 3100508"/>
              <a:gd name="connsiteY1" fmla="*/ 0 h 1887848"/>
              <a:gd name="connsiteX2" fmla="*/ 3100508 w 3100508"/>
              <a:gd name="connsiteY2" fmla="*/ 1887848 h 1887848"/>
              <a:gd name="connsiteX3" fmla="*/ 0 w 3100508"/>
              <a:gd name="connsiteY3" fmla="*/ 1887848 h 18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0508" h="1887848">
                <a:moveTo>
                  <a:pt x="0" y="0"/>
                </a:moveTo>
                <a:lnTo>
                  <a:pt x="3100508" y="0"/>
                </a:lnTo>
                <a:lnTo>
                  <a:pt x="3100508" y="1887848"/>
                </a:lnTo>
                <a:lnTo>
                  <a:pt x="0" y="188784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5988743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465499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942255" y="1547033"/>
            <a:ext cx="2230292" cy="1590594"/>
          </a:xfrm>
          <a:custGeom>
            <a:avLst/>
            <a:gdLst>
              <a:gd name="connsiteX0" fmla="*/ 0 w 2230292"/>
              <a:gd name="connsiteY0" fmla="*/ 0 h 1590594"/>
              <a:gd name="connsiteX1" fmla="*/ 2230292 w 2230292"/>
              <a:gd name="connsiteY1" fmla="*/ 0 h 1590594"/>
              <a:gd name="connsiteX2" fmla="*/ 2230292 w 2230292"/>
              <a:gd name="connsiteY2" fmla="*/ 1311954 h 1590594"/>
              <a:gd name="connsiteX3" fmla="*/ 1161313 w 2230292"/>
              <a:gd name="connsiteY3" fmla="*/ 1311954 h 1590594"/>
              <a:gd name="connsiteX4" fmla="*/ 1161313 w 2230292"/>
              <a:gd name="connsiteY4" fmla="*/ 1378488 h 1590594"/>
              <a:gd name="connsiteX5" fmla="*/ 1261656 w 2230292"/>
              <a:gd name="connsiteY5" fmla="*/ 1378488 h 1590594"/>
              <a:gd name="connsiteX6" fmla="*/ 1115146 w 2230292"/>
              <a:gd name="connsiteY6" fmla="*/ 1590594 h 1590594"/>
              <a:gd name="connsiteX7" fmla="*/ 968636 w 2230292"/>
              <a:gd name="connsiteY7" fmla="*/ 1378488 h 1590594"/>
              <a:gd name="connsiteX8" fmla="*/ 1068979 w 2230292"/>
              <a:gd name="connsiteY8" fmla="*/ 1378488 h 1590594"/>
              <a:gd name="connsiteX9" fmla="*/ 1068979 w 2230292"/>
              <a:gd name="connsiteY9" fmla="*/ 1311954 h 1590594"/>
              <a:gd name="connsiteX10" fmla="*/ 0 w 2230292"/>
              <a:gd name="connsiteY10" fmla="*/ 1311954 h 159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0292" h="1590594">
                <a:moveTo>
                  <a:pt x="0" y="0"/>
                </a:moveTo>
                <a:lnTo>
                  <a:pt x="2230292" y="0"/>
                </a:lnTo>
                <a:lnTo>
                  <a:pt x="2230292" y="1311954"/>
                </a:lnTo>
                <a:lnTo>
                  <a:pt x="1161313" y="1311954"/>
                </a:lnTo>
                <a:lnTo>
                  <a:pt x="1161313" y="1378488"/>
                </a:lnTo>
                <a:lnTo>
                  <a:pt x="1261656" y="1378488"/>
                </a:lnTo>
                <a:lnTo>
                  <a:pt x="1115146" y="1590594"/>
                </a:lnTo>
                <a:lnTo>
                  <a:pt x="968636" y="1378488"/>
                </a:lnTo>
                <a:lnTo>
                  <a:pt x="1068979" y="1378488"/>
                </a:lnTo>
                <a:lnTo>
                  <a:pt x="1068979" y="1311954"/>
                </a:lnTo>
                <a:lnTo>
                  <a:pt x="0" y="131195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 anchorCtr="1"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29215" y="3494077"/>
            <a:ext cx="295402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b="1" u="sng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Times New Roman" panose="02020603050405020304" pitchFamily="18" charset="0"/>
                <a:sym typeface="+mn-lt"/>
              </a:rPr>
              <a:t>Developed by (Group 7)</a:t>
            </a:r>
            <a:r>
              <a:rPr lang="en-US" altLang="zh-CN" sz="18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Times New Roman" panose="02020603050405020304" pitchFamily="18" charset="0"/>
                <a:sym typeface="+mn-lt"/>
              </a:rPr>
              <a:t>: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8905" y="470535"/>
            <a:ext cx="4646930" cy="2051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spc="-150" dirty="0">
                <a:solidFill>
                  <a:schemeClr val="accent1"/>
                </a:solidFill>
                <a:latin typeface="Century Gothic" panose="020B0502020202020204" charset="0"/>
                <a:ea typeface="Calibri" panose="020F0502020204030204" pitchFamily="34" charset="0"/>
                <a:cs typeface="Times New Roman" panose="02020603050405020304" pitchFamily="18" charset="0"/>
                <a:sym typeface="+mn-lt"/>
              </a:rPr>
              <a:t>Smart Water Sensor System for Water Purity Monitoring</a:t>
            </a: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235332" y="3944411"/>
            <a:ext cx="3898977" cy="95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spc="3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Times New Roman" panose="02020603050405020304" pitchFamily="18" charset="0"/>
                <a:sym typeface="+mn-lt"/>
              </a:rPr>
              <a:t>Urja Panchal [21101631]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spc="3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Times New Roman" panose="02020603050405020304" pitchFamily="18" charset="0"/>
                <a:sym typeface="+mn-lt"/>
              </a:rPr>
              <a:t>Rushi Raval [21086166]</a:t>
            </a:r>
          </a:p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600" b="1" spc="3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Times New Roman" panose="02020603050405020304" pitchFamily="18" charset="0"/>
                <a:sym typeface="+mn-lt"/>
              </a:rPr>
              <a:t>Nidhi Patel [21087749]</a:t>
            </a:r>
          </a:p>
        </p:txBody>
      </p:sp>
      <p:sp>
        <p:nvSpPr>
          <p:cNvPr id="2" name="文本框 6"/>
          <p:cNvSpPr txBox="1"/>
          <p:nvPr/>
        </p:nvSpPr>
        <p:spPr>
          <a:xfrm>
            <a:off x="7016425" y="4618662"/>
            <a:ext cx="2073910" cy="45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800" b="1" u="sng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Times New Roman" panose="02020603050405020304" pitchFamily="18" charset="0"/>
                <a:sym typeface="+mn-lt"/>
              </a:rPr>
              <a:t>Date: 07/29/2024</a:t>
            </a:r>
            <a:endParaRPr lang="en-US" altLang="zh-CN" sz="1800" b="1" dirty="0">
              <a:solidFill>
                <a:schemeClr val="tx2"/>
              </a:solidFill>
              <a:latin typeface="Century Gothic" panose="020B0502020202020204" charset="0"/>
              <a:ea typeface="Calibri" panose="020F0502020204030204" pitchFamily="34" charset="0"/>
              <a:cs typeface="Times New Roman" panose="02020603050405020304" pitchFamily="18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17538" y="1111766"/>
            <a:ext cx="3684644" cy="3688215"/>
            <a:chOff x="3638892" y="1565480"/>
            <a:chExt cx="4912858" cy="4917620"/>
          </a:xfrm>
        </p:grpSpPr>
        <p:sp>
          <p:nvSpPr>
            <p:cNvPr id="5" name="Freeform 5"/>
            <p:cNvSpPr/>
            <p:nvPr/>
          </p:nvSpPr>
          <p:spPr bwMode="auto">
            <a:xfrm rot="2700000">
              <a:off x="6161251" y="4741338"/>
              <a:ext cx="609741" cy="1663219"/>
            </a:xfrm>
            <a:custGeom>
              <a:avLst/>
              <a:gdLst>
                <a:gd name="T0" fmla="*/ 0 w 573"/>
                <a:gd name="T1" fmla="*/ 0 h 1563"/>
                <a:gd name="T2" fmla="*/ 0 w 573"/>
                <a:gd name="T3" fmla="*/ 1563 h 1563"/>
                <a:gd name="T4" fmla="*/ 573 w 573"/>
                <a:gd name="T5" fmla="*/ 988 h 1563"/>
                <a:gd name="T6" fmla="*/ 573 w 573"/>
                <a:gd name="T7" fmla="*/ 0 h 1563"/>
                <a:gd name="T8" fmla="*/ 0 w 573"/>
                <a:gd name="T9" fmla="*/ 0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563">
                  <a:moveTo>
                    <a:pt x="0" y="0"/>
                  </a:moveTo>
                  <a:lnTo>
                    <a:pt x="0" y="1563"/>
                  </a:lnTo>
                  <a:lnTo>
                    <a:pt x="573" y="988"/>
                  </a:lnTo>
                  <a:lnTo>
                    <a:pt x="5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 rot="2700000">
              <a:off x="5415641" y="1645930"/>
              <a:ext cx="611869" cy="1662155"/>
            </a:xfrm>
            <a:custGeom>
              <a:avLst/>
              <a:gdLst>
                <a:gd name="T0" fmla="*/ 0 w 575"/>
                <a:gd name="T1" fmla="*/ 572 h 1562"/>
                <a:gd name="T2" fmla="*/ 0 w 575"/>
                <a:gd name="T3" fmla="*/ 1562 h 1562"/>
                <a:gd name="T4" fmla="*/ 575 w 575"/>
                <a:gd name="T5" fmla="*/ 1562 h 1562"/>
                <a:gd name="T6" fmla="*/ 575 w 575"/>
                <a:gd name="T7" fmla="*/ 0 h 1562"/>
                <a:gd name="T8" fmla="*/ 0 w 575"/>
                <a:gd name="T9" fmla="*/ 572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1562">
                  <a:moveTo>
                    <a:pt x="0" y="572"/>
                  </a:moveTo>
                  <a:lnTo>
                    <a:pt x="0" y="1562"/>
                  </a:lnTo>
                  <a:lnTo>
                    <a:pt x="575" y="1562"/>
                  </a:lnTo>
                  <a:lnTo>
                    <a:pt x="575" y="0"/>
                  </a:lnTo>
                  <a:lnTo>
                    <a:pt x="0" y="5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 rot="2700000">
              <a:off x="3712451" y="4089435"/>
              <a:ext cx="1665348" cy="611869"/>
            </a:xfrm>
            <a:custGeom>
              <a:avLst/>
              <a:gdLst>
                <a:gd name="T0" fmla="*/ 0 w 1565"/>
                <a:gd name="T1" fmla="*/ 0 h 575"/>
                <a:gd name="T2" fmla="*/ 577 w 1565"/>
                <a:gd name="T3" fmla="*/ 575 h 575"/>
                <a:gd name="T4" fmla="*/ 1565 w 1565"/>
                <a:gd name="T5" fmla="*/ 575 h 575"/>
                <a:gd name="T6" fmla="*/ 1565 w 1565"/>
                <a:gd name="T7" fmla="*/ 0 h 575"/>
                <a:gd name="T8" fmla="*/ 0 w 1565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5" h="575">
                  <a:moveTo>
                    <a:pt x="0" y="0"/>
                  </a:moveTo>
                  <a:lnTo>
                    <a:pt x="577" y="575"/>
                  </a:lnTo>
                  <a:lnTo>
                    <a:pt x="1565" y="575"/>
                  </a:lnTo>
                  <a:lnTo>
                    <a:pt x="1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 rot="2700000">
              <a:off x="6810209" y="3347991"/>
              <a:ext cx="1663220" cy="608676"/>
            </a:xfrm>
            <a:custGeom>
              <a:avLst/>
              <a:gdLst>
                <a:gd name="T0" fmla="*/ 990 w 1563"/>
                <a:gd name="T1" fmla="*/ 0 h 572"/>
                <a:gd name="T2" fmla="*/ 0 w 1563"/>
                <a:gd name="T3" fmla="*/ 0 h 572"/>
                <a:gd name="T4" fmla="*/ 0 w 1563"/>
                <a:gd name="T5" fmla="*/ 572 h 572"/>
                <a:gd name="T6" fmla="*/ 1563 w 1563"/>
                <a:gd name="T7" fmla="*/ 572 h 572"/>
                <a:gd name="T8" fmla="*/ 990 w 1563"/>
                <a:gd name="T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" h="572">
                  <a:moveTo>
                    <a:pt x="990" y="0"/>
                  </a:moveTo>
                  <a:lnTo>
                    <a:pt x="0" y="0"/>
                  </a:lnTo>
                  <a:lnTo>
                    <a:pt x="0" y="572"/>
                  </a:lnTo>
                  <a:lnTo>
                    <a:pt x="1563" y="57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 rot="2700000">
              <a:off x="6831777" y="2637637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 rot="2700000">
              <a:off x="5554970" y="2190651"/>
              <a:ext cx="2203793" cy="953451"/>
            </a:xfrm>
            <a:custGeom>
              <a:avLst/>
              <a:gdLst>
                <a:gd name="T0" fmla="*/ 2071 w 2071"/>
                <a:gd name="T1" fmla="*/ 449 h 896"/>
                <a:gd name="T2" fmla="*/ 1501 w 2071"/>
                <a:gd name="T3" fmla="*/ 0 h 896"/>
                <a:gd name="T4" fmla="*/ 1501 w 2071"/>
                <a:gd name="T5" fmla="*/ 162 h 896"/>
                <a:gd name="T6" fmla="*/ 575 w 2071"/>
                <a:gd name="T7" fmla="*/ 162 h 896"/>
                <a:gd name="T8" fmla="*/ 0 w 2071"/>
                <a:gd name="T9" fmla="*/ 734 h 896"/>
                <a:gd name="T10" fmla="*/ 1501 w 2071"/>
                <a:gd name="T11" fmla="*/ 734 h 896"/>
                <a:gd name="T12" fmla="*/ 1501 w 2071"/>
                <a:gd name="T13" fmla="*/ 896 h 896"/>
                <a:gd name="T14" fmla="*/ 2071 w 2071"/>
                <a:gd name="T15" fmla="*/ 449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1" h="896">
                  <a:moveTo>
                    <a:pt x="2071" y="449"/>
                  </a:moveTo>
                  <a:lnTo>
                    <a:pt x="1501" y="0"/>
                  </a:lnTo>
                  <a:lnTo>
                    <a:pt x="1501" y="162"/>
                  </a:lnTo>
                  <a:lnTo>
                    <a:pt x="575" y="162"/>
                  </a:lnTo>
                  <a:lnTo>
                    <a:pt x="0" y="734"/>
                  </a:lnTo>
                  <a:lnTo>
                    <a:pt x="1501" y="734"/>
                  </a:lnTo>
                  <a:lnTo>
                    <a:pt x="1501" y="896"/>
                  </a:lnTo>
                  <a:lnTo>
                    <a:pt x="2071" y="44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 rot="18900000" flipH="1">
              <a:off x="6541545" y="4559269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 rot="2700000" flipH="1">
              <a:off x="4622485" y="4249677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 rot="2700000">
              <a:off x="4431814" y="4907138"/>
              <a:ext cx="2199536" cy="952387"/>
            </a:xfrm>
            <a:custGeom>
              <a:avLst/>
              <a:gdLst>
                <a:gd name="T0" fmla="*/ 2067 w 2067"/>
                <a:gd name="T1" fmla="*/ 159 h 895"/>
                <a:gd name="T2" fmla="*/ 570 w 2067"/>
                <a:gd name="T3" fmla="*/ 159 h 895"/>
                <a:gd name="T4" fmla="*/ 570 w 2067"/>
                <a:gd name="T5" fmla="*/ 0 h 895"/>
                <a:gd name="T6" fmla="*/ 0 w 2067"/>
                <a:gd name="T7" fmla="*/ 446 h 895"/>
                <a:gd name="T8" fmla="*/ 570 w 2067"/>
                <a:gd name="T9" fmla="*/ 895 h 895"/>
                <a:gd name="T10" fmla="*/ 570 w 2067"/>
                <a:gd name="T11" fmla="*/ 734 h 895"/>
                <a:gd name="T12" fmla="*/ 1494 w 2067"/>
                <a:gd name="T13" fmla="*/ 734 h 895"/>
                <a:gd name="T14" fmla="*/ 2067 w 2067"/>
                <a:gd name="T15" fmla="*/ 159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7" h="895">
                  <a:moveTo>
                    <a:pt x="2067" y="159"/>
                  </a:moveTo>
                  <a:lnTo>
                    <a:pt x="570" y="159"/>
                  </a:lnTo>
                  <a:lnTo>
                    <a:pt x="570" y="0"/>
                  </a:lnTo>
                  <a:lnTo>
                    <a:pt x="0" y="446"/>
                  </a:lnTo>
                  <a:lnTo>
                    <a:pt x="570" y="895"/>
                  </a:lnTo>
                  <a:lnTo>
                    <a:pt x="570" y="734"/>
                  </a:lnTo>
                  <a:lnTo>
                    <a:pt x="1494" y="734"/>
                  </a:lnTo>
                  <a:lnTo>
                    <a:pt x="2067" y="1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 rot="18900000">
              <a:off x="4912717" y="2328045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 rot="2700000">
              <a:off x="6975256" y="3487320"/>
              <a:ext cx="952388" cy="2200600"/>
            </a:xfrm>
            <a:custGeom>
              <a:avLst/>
              <a:gdLst>
                <a:gd name="T0" fmla="*/ 734 w 895"/>
                <a:gd name="T1" fmla="*/ 1498 h 2068"/>
                <a:gd name="T2" fmla="*/ 734 w 895"/>
                <a:gd name="T3" fmla="*/ 572 h 2068"/>
                <a:gd name="T4" fmla="*/ 161 w 895"/>
                <a:gd name="T5" fmla="*/ 0 h 2068"/>
                <a:gd name="T6" fmla="*/ 161 w 895"/>
                <a:gd name="T7" fmla="*/ 1498 h 2068"/>
                <a:gd name="T8" fmla="*/ 0 w 895"/>
                <a:gd name="T9" fmla="*/ 1498 h 2068"/>
                <a:gd name="T10" fmla="*/ 449 w 895"/>
                <a:gd name="T11" fmla="*/ 2068 h 2068"/>
                <a:gd name="T12" fmla="*/ 895 w 895"/>
                <a:gd name="T13" fmla="*/ 1498 h 2068"/>
                <a:gd name="T14" fmla="*/ 734 w 895"/>
                <a:gd name="T15" fmla="*/ 1498 h 2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8">
                  <a:moveTo>
                    <a:pt x="734" y="1498"/>
                  </a:moveTo>
                  <a:lnTo>
                    <a:pt x="734" y="572"/>
                  </a:lnTo>
                  <a:lnTo>
                    <a:pt x="161" y="0"/>
                  </a:lnTo>
                  <a:lnTo>
                    <a:pt x="161" y="1498"/>
                  </a:lnTo>
                  <a:lnTo>
                    <a:pt x="0" y="1498"/>
                  </a:lnTo>
                  <a:lnTo>
                    <a:pt x="449" y="2068"/>
                  </a:lnTo>
                  <a:lnTo>
                    <a:pt x="895" y="1498"/>
                  </a:lnTo>
                  <a:lnTo>
                    <a:pt x="734" y="149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 rot="2700000">
              <a:off x="4261934" y="2362724"/>
              <a:ext cx="952388" cy="2198471"/>
            </a:xfrm>
            <a:custGeom>
              <a:avLst/>
              <a:gdLst>
                <a:gd name="T0" fmla="*/ 895 w 895"/>
                <a:gd name="T1" fmla="*/ 570 h 2066"/>
                <a:gd name="T2" fmla="*/ 446 w 895"/>
                <a:gd name="T3" fmla="*/ 0 h 2066"/>
                <a:gd name="T4" fmla="*/ 0 w 895"/>
                <a:gd name="T5" fmla="*/ 570 h 2066"/>
                <a:gd name="T6" fmla="*/ 159 w 895"/>
                <a:gd name="T7" fmla="*/ 570 h 2066"/>
                <a:gd name="T8" fmla="*/ 159 w 895"/>
                <a:gd name="T9" fmla="*/ 1494 h 2066"/>
                <a:gd name="T10" fmla="*/ 734 w 895"/>
                <a:gd name="T11" fmla="*/ 2066 h 2066"/>
                <a:gd name="T12" fmla="*/ 734 w 895"/>
                <a:gd name="T13" fmla="*/ 570 h 2066"/>
                <a:gd name="T14" fmla="*/ 895 w 895"/>
                <a:gd name="T15" fmla="*/ 570 h 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6">
                  <a:moveTo>
                    <a:pt x="895" y="570"/>
                  </a:moveTo>
                  <a:lnTo>
                    <a:pt x="446" y="0"/>
                  </a:lnTo>
                  <a:lnTo>
                    <a:pt x="0" y="570"/>
                  </a:lnTo>
                  <a:lnTo>
                    <a:pt x="159" y="570"/>
                  </a:lnTo>
                  <a:lnTo>
                    <a:pt x="159" y="1494"/>
                  </a:lnTo>
                  <a:lnTo>
                    <a:pt x="734" y="2066"/>
                  </a:lnTo>
                  <a:lnTo>
                    <a:pt x="734" y="570"/>
                  </a:lnTo>
                  <a:lnTo>
                    <a:pt x="895" y="5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34885" y="2921992"/>
              <a:ext cx="502701" cy="4001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Open Sans" pitchFamily="34" charset="0"/>
                </a:rPr>
                <a:t>04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39926" y="2921992"/>
              <a:ext cx="502701" cy="4001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Open Sans" pitchFamily="34" charset="0"/>
                </a:rPr>
                <a:t>01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4885" y="4714651"/>
              <a:ext cx="502701" cy="4001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Open Sans" pitchFamily="34" charset="0"/>
                </a:rPr>
                <a:t>03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9926" y="4714651"/>
              <a:ext cx="502701" cy="4001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Open Sans" pitchFamily="34" charset="0"/>
                </a:rPr>
                <a:t>02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17074" y="281175"/>
            <a:ext cx="5833179" cy="533311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charset="0"/>
              </a:rPr>
              <a:t>    </a:t>
            </a:r>
            <a:r>
              <a:rPr lang="en-US" dirty="0">
                <a:solidFill>
                  <a:schemeClr val="tx2"/>
                </a:solidFill>
                <a:latin typeface="Century Gothic" panose="020B0502020202020204" charset="0"/>
              </a:rPr>
              <a:t>01.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98939" y="1720215"/>
            <a:ext cx="4888751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en-US" altLang="zh-CN" sz="16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</a:rPr>
              <a:t>Need for Sensors:</a:t>
            </a: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</a:rPr>
              <a:t>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</a:rPr>
              <a:t>Real-time Monitoring, Contamination Detection, Public Health &amp; Sustainability</a:t>
            </a:r>
          </a:p>
          <a:p>
            <a:pPr indent="0" algn="l">
              <a:buFont typeface="Wingdings" panose="05000000000000000000" charset="0"/>
              <a:buNone/>
            </a:pPr>
            <a:endParaRPr lang="en-US" altLang="zh-CN" sz="1600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6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</a:rPr>
              <a:t>Role of Proteus: </a:t>
            </a:r>
            <a:endParaRPr lang="en-US" altLang="zh-CN" sz="1600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</a:rPr>
              <a:t>Virtual Simulation, Sensor Compatibility, Design Refinement &amp; Testing</a:t>
            </a:r>
          </a:p>
          <a:p>
            <a:pPr indent="0" algn="l">
              <a:buFont typeface="Wingdings" panose="05000000000000000000" charset="0"/>
              <a:buNone/>
            </a:pPr>
            <a:endParaRPr lang="en-US" altLang="zh-CN" sz="1600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6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</a:rPr>
              <a:t>Network Connection: </a:t>
            </a:r>
          </a:p>
          <a:p>
            <a:pPr indent="0" algn="l">
              <a:buFont typeface="Wingdings" panose="05000000000000000000" charset="0"/>
              <a:buNone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</a:rPr>
              <a:t>Wireless Communication, Data Transmission, Real-time Analysis</a:t>
            </a:r>
          </a:p>
          <a:p>
            <a:pPr marL="285750" indent="-285750" algn="just"/>
            <a:endParaRPr lang="en-US" altLang="zh-CN" sz="1600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903361" y="1558770"/>
            <a:ext cx="884803" cy="0"/>
          </a:xfrm>
          <a:prstGeom prst="straightConnector1">
            <a:avLst/>
          </a:prstGeom>
          <a:ln w="19050" cap="rnd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99245" y="1361805"/>
            <a:ext cx="4685128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Literature Review: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140" y="914395"/>
            <a:ext cx="3684643" cy="3688215"/>
            <a:chOff x="3638893" y="1565480"/>
            <a:chExt cx="4912857" cy="4917620"/>
          </a:xfrm>
        </p:grpSpPr>
        <p:sp>
          <p:nvSpPr>
            <p:cNvPr id="5" name="Freeform 5"/>
            <p:cNvSpPr/>
            <p:nvPr/>
          </p:nvSpPr>
          <p:spPr bwMode="auto">
            <a:xfrm rot="2700000">
              <a:off x="6161251" y="4741338"/>
              <a:ext cx="609741" cy="1663219"/>
            </a:xfrm>
            <a:custGeom>
              <a:avLst/>
              <a:gdLst>
                <a:gd name="T0" fmla="*/ 0 w 573"/>
                <a:gd name="T1" fmla="*/ 0 h 1563"/>
                <a:gd name="T2" fmla="*/ 0 w 573"/>
                <a:gd name="T3" fmla="*/ 1563 h 1563"/>
                <a:gd name="T4" fmla="*/ 573 w 573"/>
                <a:gd name="T5" fmla="*/ 988 h 1563"/>
                <a:gd name="T6" fmla="*/ 573 w 573"/>
                <a:gd name="T7" fmla="*/ 0 h 1563"/>
                <a:gd name="T8" fmla="*/ 0 w 573"/>
                <a:gd name="T9" fmla="*/ 0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563">
                  <a:moveTo>
                    <a:pt x="0" y="0"/>
                  </a:moveTo>
                  <a:lnTo>
                    <a:pt x="0" y="1563"/>
                  </a:lnTo>
                  <a:lnTo>
                    <a:pt x="573" y="988"/>
                  </a:lnTo>
                  <a:lnTo>
                    <a:pt x="5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6" name="Freeform 6"/>
            <p:cNvSpPr/>
            <p:nvPr/>
          </p:nvSpPr>
          <p:spPr bwMode="auto">
            <a:xfrm rot="2700000">
              <a:off x="5415641" y="1645930"/>
              <a:ext cx="611869" cy="1662155"/>
            </a:xfrm>
            <a:custGeom>
              <a:avLst/>
              <a:gdLst>
                <a:gd name="T0" fmla="*/ 0 w 575"/>
                <a:gd name="T1" fmla="*/ 572 h 1562"/>
                <a:gd name="T2" fmla="*/ 0 w 575"/>
                <a:gd name="T3" fmla="*/ 1562 h 1562"/>
                <a:gd name="T4" fmla="*/ 575 w 575"/>
                <a:gd name="T5" fmla="*/ 1562 h 1562"/>
                <a:gd name="T6" fmla="*/ 575 w 575"/>
                <a:gd name="T7" fmla="*/ 0 h 1562"/>
                <a:gd name="T8" fmla="*/ 0 w 575"/>
                <a:gd name="T9" fmla="*/ 572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1562">
                  <a:moveTo>
                    <a:pt x="0" y="572"/>
                  </a:moveTo>
                  <a:lnTo>
                    <a:pt x="0" y="1562"/>
                  </a:lnTo>
                  <a:lnTo>
                    <a:pt x="575" y="1562"/>
                  </a:lnTo>
                  <a:lnTo>
                    <a:pt x="575" y="0"/>
                  </a:lnTo>
                  <a:lnTo>
                    <a:pt x="0" y="57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7" name="Freeform 7"/>
            <p:cNvSpPr/>
            <p:nvPr/>
          </p:nvSpPr>
          <p:spPr bwMode="auto">
            <a:xfrm rot="2700000">
              <a:off x="3712451" y="4089435"/>
              <a:ext cx="1665348" cy="611869"/>
            </a:xfrm>
            <a:custGeom>
              <a:avLst/>
              <a:gdLst>
                <a:gd name="T0" fmla="*/ 0 w 1565"/>
                <a:gd name="T1" fmla="*/ 0 h 575"/>
                <a:gd name="T2" fmla="*/ 577 w 1565"/>
                <a:gd name="T3" fmla="*/ 575 h 575"/>
                <a:gd name="T4" fmla="*/ 1565 w 1565"/>
                <a:gd name="T5" fmla="*/ 575 h 575"/>
                <a:gd name="T6" fmla="*/ 1565 w 1565"/>
                <a:gd name="T7" fmla="*/ 0 h 575"/>
                <a:gd name="T8" fmla="*/ 0 w 1565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5" h="575">
                  <a:moveTo>
                    <a:pt x="0" y="0"/>
                  </a:moveTo>
                  <a:lnTo>
                    <a:pt x="577" y="575"/>
                  </a:lnTo>
                  <a:lnTo>
                    <a:pt x="1565" y="575"/>
                  </a:lnTo>
                  <a:lnTo>
                    <a:pt x="1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8" name="Freeform 8"/>
            <p:cNvSpPr/>
            <p:nvPr/>
          </p:nvSpPr>
          <p:spPr bwMode="auto">
            <a:xfrm rot="2700000">
              <a:off x="6810209" y="3347991"/>
              <a:ext cx="1663220" cy="608676"/>
            </a:xfrm>
            <a:custGeom>
              <a:avLst/>
              <a:gdLst>
                <a:gd name="T0" fmla="*/ 990 w 1563"/>
                <a:gd name="T1" fmla="*/ 0 h 572"/>
                <a:gd name="T2" fmla="*/ 0 w 1563"/>
                <a:gd name="T3" fmla="*/ 0 h 572"/>
                <a:gd name="T4" fmla="*/ 0 w 1563"/>
                <a:gd name="T5" fmla="*/ 572 h 572"/>
                <a:gd name="T6" fmla="*/ 1563 w 1563"/>
                <a:gd name="T7" fmla="*/ 572 h 572"/>
                <a:gd name="T8" fmla="*/ 990 w 1563"/>
                <a:gd name="T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" h="572">
                  <a:moveTo>
                    <a:pt x="990" y="0"/>
                  </a:moveTo>
                  <a:lnTo>
                    <a:pt x="0" y="0"/>
                  </a:lnTo>
                  <a:lnTo>
                    <a:pt x="0" y="572"/>
                  </a:lnTo>
                  <a:lnTo>
                    <a:pt x="1563" y="57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9" name="Freeform 15"/>
            <p:cNvSpPr/>
            <p:nvPr/>
          </p:nvSpPr>
          <p:spPr bwMode="auto">
            <a:xfrm rot="2700000">
              <a:off x="6831777" y="2637637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9" name="Freeform 9"/>
            <p:cNvSpPr/>
            <p:nvPr/>
          </p:nvSpPr>
          <p:spPr bwMode="auto">
            <a:xfrm rot="2700000">
              <a:off x="5554970" y="2190651"/>
              <a:ext cx="2203793" cy="953451"/>
            </a:xfrm>
            <a:custGeom>
              <a:avLst/>
              <a:gdLst>
                <a:gd name="T0" fmla="*/ 2071 w 2071"/>
                <a:gd name="T1" fmla="*/ 449 h 896"/>
                <a:gd name="T2" fmla="*/ 1501 w 2071"/>
                <a:gd name="T3" fmla="*/ 0 h 896"/>
                <a:gd name="T4" fmla="*/ 1501 w 2071"/>
                <a:gd name="T5" fmla="*/ 162 h 896"/>
                <a:gd name="T6" fmla="*/ 575 w 2071"/>
                <a:gd name="T7" fmla="*/ 162 h 896"/>
                <a:gd name="T8" fmla="*/ 0 w 2071"/>
                <a:gd name="T9" fmla="*/ 734 h 896"/>
                <a:gd name="T10" fmla="*/ 1501 w 2071"/>
                <a:gd name="T11" fmla="*/ 734 h 896"/>
                <a:gd name="T12" fmla="*/ 1501 w 2071"/>
                <a:gd name="T13" fmla="*/ 896 h 896"/>
                <a:gd name="T14" fmla="*/ 2071 w 2071"/>
                <a:gd name="T15" fmla="*/ 449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1" h="896">
                  <a:moveTo>
                    <a:pt x="2071" y="449"/>
                  </a:moveTo>
                  <a:lnTo>
                    <a:pt x="1501" y="0"/>
                  </a:lnTo>
                  <a:lnTo>
                    <a:pt x="1501" y="162"/>
                  </a:lnTo>
                  <a:lnTo>
                    <a:pt x="575" y="162"/>
                  </a:lnTo>
                  <a:lnTo>
                    <a:pt x="0" y="734"/>
                  </a:lnTo>
                  <a:lnTo>
                    <a:pt x="1501" y="734"/>
                  </a:lnTo>
                  <a:lnTo>
                    <a:pt x="1501" y="896"/>
                  </a:lnTo>
                  <a:lnTo>
                    <a:pt x="2071" y="4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20" name="Freeform 15"/>
            <p:cNvSpPr/>
            <p:nvPr/>
          </p:nvSpPr>
          <p:spPr bwMode="auto">
            <a:xfrm rot="18900000" flipH="1">
              <a:off x="6541545" y="4559269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21" name="Freeform 15"/>
            <p:cNvSpPr/>
            <p:nvPr/>
          </p:nvSpPr>
          <p:spPr bwMode="auto">
            <a:xfrm rot="2700000" flipH="1">
              <a:off x="4622485" y="4249677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0" name="Freeform 10"/>
            <p:cNvSpPr/>
            <p:nvPr/>
          </p:nvSpPr>
          <p:spPr bwMode="auto">
            <a:xfrm rot="2700000">
              <a:off x="4431814" y="4907138"/>
              <a:ext cx="2199536" cy="952387"/>
            </a:xfrm>
            <a:custGeom>
              <a:avLst/>
              <a:gdLst>
                <a:gd name="T0" fmla="*/ 2067 w 2067"/>
                <a:gd name="T1" fmla="*/ 159 h 895"/>
                <a:gd name="T2" fmla="*/ 570 w 2067"/>
                <a:gd name="T3" fmla="*/ 159 h 895"/>
                <a:gd name="T4" fmla="*/ 570 w 2067"/>
                <a:gd name="T5" fmla="*/ 0 h 895"/>
                <a:gd name="T6" fmla="*/ 0 w 2067"/>
                <a:gd name="T7" fmla="*/ 446 h 895"/>
                <a:gd name="T8" fmla="*/ 570 w 2067"/>
                <a:gd name="T9" fmla="*/ 895 h 895"/>
                <a:gd name="T10" fmla="*/ 570 w 2067"/>
                <a:gd name="T11" fmla="*/ 734 h 895"/>
                <a:gd name="T12" fmla="*/ 1494 w 2067"/>
                <a:gd name="T13" fmla="*/ 734 h 895"/>
                <a:gd name="T14" fmla="*/ 2067 w 2067"/>
                <a:gd name="T15" fmla="*/ 159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7" h="895">
                  <a:moveTo>
                    <a:pt x="2067" y="159"/>
                  </a:moveTo>
                  <a:lnTo>
                    <a:pt x="570" y="159"/>
                  </a:lnTo>
                  <a:lnTo>
                    <a:pt x="570" y="0"/>
                  </a:lnTo>
                  <a:lnTo>
                    <a:pt x="0" y="446"/>
                  </a:lnTo>
                  <a:lnTo>
                    <a:pt x="570" y="895"/>
                  </a:lnTo>
                  <a:lnTo>
                    <a:pt x="570" y="734"/>
                  </a:lnTo>
                  <a:lnTo>
                    <a:pt x="1494" y="734"/>
                  </a:lnTo>
                  <a:lnTo>
                    <a:pt x="2067" y="1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4" name="Freeform 15"/>
            <p:cNvSpPr/>
            <p:nvPr/>
          </p:nvSpPr>
          <p:spPr bwMode="auto">
            <a:xfrm rot="18900000">
              <a:off x="4912717" y="2328045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1" name="Freeform 11"/>
            <p:cNvSpPr/>
            <p:nvPr/>
          </p:nvSpPr>
          <p:spPr bwMode="auto">
            <a:xfrm rot="2700000">
              <a:off x="6975256" y="3487320"/>
              <a:ext cx="952388" cy="2200600"/>
            </a:xfrm>
            <a:custGeom>
              <a:avLst/>
              <a:gdLst>
                <a:gd name="T0" fmla="*/ 734 w 895"/>
                <a:gd name="T1" fmla="*/ 1498 h 2068"/>
                <a:gd name="T2" fmla="*/ 734 w 895"/>
                <a:gd name="T3" fmla="*/ 572 h 2068"/>
                <a:gd name="T4" fmla="*/ 161 w 895"/>
                <a:gd name="T5" fmla="*/ 0 h 2068"/>
                <a:gd name="T6" fmla="*/ 161 w 895"/>
                <a:gd name="T7" fmla="*/ 1498 h 2068"/>
                <a:gd name="T8" fmla="*/ 0 w 895"/>
                <a:gd name="T9" fmla="*/ 1498 h 2068"/>
                <a:gd name="T10" fmla="*/ 449 w 895"/>
                <a:gd name="T11" fmla="*/ 2068 h 2068"/>
                <a:gd name="T12" fmla="*/ 895 w 895"/>
                <a:gd name="T13" fmla="*/ 1498 h 2068"/>
                <a:gd name="T14" fmla="*/ 734 w 895"/>
                <a:gd name="T15" fmla="*/ 1498 h 2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8">
                  <a:moveTo>
                    <a:pt x="734" y="1498"/>
                  </a:moveTo>
                  <a:lnTo>
                    <a:pt x="734" y="572"/>
                  </a:lnTo>
                  <a:lnTo>
                    <a:pt x="161" y="0"/>
                  </a:lnTo>
                  <a:lnTo>
                    <a:pt x="161" y="1498"/>
                  </a:lnTo>
                  <a:lnTo>
                    <a:pt x="0" y="1498"/>
                  </a:lnTo>
                  <a:lnTo>
                    <a:pt x="449" y="2068"/>
                  </a:lnTo>
                  <a:lnTo>
                    <a:pt x="895" y="1498"/>
                  </a:lnTo>
                  <a:lnTo>
                    <a:pt x="734" y="14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2" name="Freeform 12"/>
            <p:cNvSpPr/>
            <p:nvPr/>
          </p:nvSpPr>
          <p:spPr bwMode="auto">
            <a:xfrm rot="2700000">
              <a:off x="4261934" y="2362724"/>
              <a:ext cx="952388" cy="2198471"/>
            </a:xfrm>
            <a:custGeom>
              <a:avLst/>
              <a:gdLst>
                <a:gd name="T0" fmla="*/ 895 w 895"/>
                <a:gd name="T1" fmla="*/ 570 h 2066"/>
                <a:gd name="T2" fmla="*/ 446 w 895"/>
                <a:gd name="T3" fmla="*/ 0 h 2066"/>
                <a:gd name="T4" fmla="*/ 0 w 895"/>
                <a:gd name="T5" fmla="*/ 570 h 2066"/>
                <a:gd name="T6" fmla="*/ 159 w 895"/>
                <a:gd name="T7" fmla="*/ 570 h 2066"/>
                <a:gd name="T8" fmla="*/ 159 w 895"/>
                <a:gd name="T9" fmla="*/ 1494 h 2066"/>
                <a:gd name="T10" fmla="*/ 734 w 895"/>
                <a:gd name="T11" fmla="*/ 2066 h 2066"/>
                <a:gd name="T12" fmla="*/ 734 w 895"/>
                <a:gd name="T13" fmla="*/ 570 h 2066"/>
                <a:gd name="T14" fmla="*/ 895 w 895"/>
                <a:gd name="T15" fmla="*/ 570 h 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6">
                  <a:moveTo>
                    <a:pt x="895" y="570"/>
                  </a:moveTo>
                  <a:lnTo>
                    <a:pt x="446" y="0"/>
                  </a:lnTo>
                  <a:lnTo>
                    <a:pt x="0" y="570"/>
                  </a:lnTo>
                  <a:lnTo>
                    <a:pt x="159" y="570"/>
                  </a:lnTo>
                  <a:lnTo>
                    <a:pt x="159" y="1494"/>
                  </a:lnTo>
                  <a:lnTo>
                    <a:pt x="734" y="2066"/>
                  </a:lnTo>
                  <a:lnTo>
                    <a:pt x="734" y="570"/>
                  </a:lnTo>
                  <a:lnTo>
                    <a:pt x="895" y="5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36469" y="2922656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04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Century Gothic" panose="020B050202020202020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41510" y="2922656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6469" y="4715314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03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Century Gothic" panose="020B050202020202020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41510" y="4715314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02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Century Gothic" panose="020B050202020202020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5446" y="265300"/>
            <a:ext cx="5833179" cy="533311"/>
          </a:xfrm>
        </p:spPr>
        <p:txBody>
          <a:bodyPr/>
          <a:lstStyle/>
          <a:p>
            <a:pPr algn="ctr"/>
            <a:r>
              <a:rPr lang="en-US"/>
              <a:t>    </a:t>
            </a:r>
            <a:r>
              <a:rPr lang="en-US">
                <a:solidFill>
                  <a:schemeClr val="tx2"/>
                </a:solidFill>
                <a:latin typeface="Century Gothic" panose="020B0502020202020204" charset="0"/>
              </a:rPr>
              <a:t>02.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36415" y="3260725"/>
            <a:ext cx="476250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Simulation:</a:t>
            </a: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 Proteus, Arduino IDE</a:t>
            </a:r>
          </a:p>
          <a:p>
            <a:pPr algn="l"/>
            <a:endParaRPr lang="en-US" altLang="zh-CN" sz="1600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  <a:p>
            <a:pPr algn="l"/>
            <a:r>
              <a:rPr lang="en-US" altLang="zh-CN" sz="16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Microcontroller:</a:t>
            </a: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 Arduino UNO</a:t>
            </a:r>
          </a:p>
          <a:p>
            <a:pPr algn="l"/>
            <a:endParaRPr lang="en-US" altLang="zh-CN" sz="1600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  <a:p>
            <a:pPr algn="l"/>
            <a:r>
              <a:rPr lang="en-US" altLang="zh-CN" sz="16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Sensors:</a:t>
            </a: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 TDS, Turbidity, Water Level</a:t>
            </a:r>
          </a:p>
          <a:p>
            <a:pPr algn="l"/>
            <a:endParaRPr lang="en-US" altLang="zh-CN" sz="1600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  <a:p>
            <a:pPr algn="l"/>
            <a:r>
              <a:rPr lang="en-US" altLang="zh-CN" sz="16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Libraries:</a:t>
            </a: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 Virtual Wire</a:t>
            </a:r>
          </a:p>
          <a:p>
            <a:pPr algn="l"/>
            <a:endParaRPr lang="zh-CN" altLang="en-US" sz="1600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65295" y="2861945"/>
            <a:ext cx="4033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  <a:cs typeface="Century Gothic" panose="020B0502020202020204" charset="0"/>
              </a:rPr>
              <a:t>Tools &amp; Libraries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315710" y="3081500"/>
            <a:ext cx="884803" cy="0"/>
          </a:xfrm>
          <a:prstGeom prst="straightConnector1">
            <a:avLst/>
          </a:prstGeom>
          <a:ln w="19050" cap="rnd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419585" y="967735"/>
            <a:ext cx="3684643" cy="3688215"/>
            <a:chOff x="3638893" y="1565480"/>
            <a:chExt cx="4912857" cy="4917620"/>
          </a:xfrm>
        </p:grpSpPr>
        <p:sp>
          <p:nvSpPr>
            <p:cNvPr id="5" name="Freeform 5"/>
            <p:cNvSpPr/>
            <p:nvPr/>
          </p:nvSpPr>
          <p:spPr bwMode="auto">
            <a:xfrm rot="2700000">
              <a:off x="6161251" y="4741338"/>
              <a:ext cx="609741" cy="1663219"/>
            </a:xfrm>
            <a:custGeom>
              <a:avLst/>
              <a:gdLst>
                <a:gd name="T0" fmla="*/ 0 w 573"/>
                <a:gd name="T1" fmla="*/ 0 h 1563"/>
                <a:gd name="T2" fmla="*/ 0 w 573"/>
                <a:gd name="T3" fmla="*/ 1563 h 1563"/>
                <a:gd name="T4" fmla="*/ 573 w 573"/>
                <a:gd name="T5" fmla="*/ 988 h 1563"/>
                <a:gd name="T6" fmla="*/ 573 w 573"/>
                <a:gd name="T7" fmla="*/ 0 h 1563"/>
                <a:gd name="T8" fmla="*/ 0 w 573"/>
                <a:gd name="T9" fmla="*/ 0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563">
                  <a:moveTo>
                    <a:pt x="0" y="0"/>
                  </a:moveTo>
                  <a:lnTo>
                    <a:pt x="0" y="1563"/>
                  </a:lnTo>
                  <a:lnTo>
                    <a:pt x="573" y="988"/>
                  </a:lnTo>
                  <a:lnTo>
                    <a:pt x="5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6" name="Freeform 6"/>
            <p:cNvSpPr/>
            <p:nvPr/>
          </p:nvSpPr>
          <p:spPr bwMode="auto">
            <a:xfrm rot="2700000">
              <a:off x="5415641" y="1645930"/>
              <a:ext cx="611869" cy="1662155"/>
            </a:xfrm>
            <a:custGeom>
              <a:avLst/>
              <a:gdLst>
                <a:gd name="T0" fmla="*/ 0 w 575"/>
                <a:gd name="T1" fmla="*/ 572 h 1562"/>
                <a:gd name="T2" fmla="*/ 0 w 575"/>
                <a:gd name="T3" fmla="*/ 1562 h 1562"/>
                <a:gd name="T4" fmla="*/ 575 w 575"/>
                <a:gd name="T5" fmla="*/ 1562 h 1562"/>
                <a:gd name="T6" fmla="*/ 575 w 575"/>
                <a:gd name="T7" fmla="*/ 0 h 1562"/>
                <a:gd name="T8" fmla="*/ 0 w 575"/>
                <a:gd name="T9" fmla="*/ 572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1562">
                  <a:moveTo>
                    <a:pt x="0" y="572"/>
                  </a:moveTo>
                  <a:lnTo>
                    <a:pt x="0" y="1562"/>
                  </a:lnTo>
                  <a:lnTo>
                    <a:pt x="575" y="1562"/>
                  </a:lnTo>
                  <a:lnTo>
                    <a:pt x="575" y="0"/>
                  </a:lnTo>
                  <a:lnTo>
                    <a:pt x="0" y="57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7" name="Freeform 7"/>
            <p:cNvSpPr/>
            <p:nvPr/>
          </p:nvSpPr>
          <p:spPr bwMode="auto">
            <a:xfrm rot="2700000">
              <a:off x="3712451" y="4089435"/>
              <a:ext cx="1665348" cy="611869"/>
            </a:xfrm>
            <a:custGeom>
              <a:avLst/>
              <a:gdLst>
                <a:gd name="T0" fmla="*/ 0 w 1565"/>
                <a:gd name="T1" fmla="*/ 0 h 575"/>
                <a:gd name="T2" fmla="*/ 577 w 1565"/>
                <a:gd name="T3" fmla="*/ 575 h 575"/>
                <a:gd name="T4" fmla="*/ 1565 w 1565"/>
                <a:gd name="T5" fmla="*/ 575 h 575"/>
                <a:gd name="T6" fmla="*/ 1565 w 1565"/>
                <a:gd name="T7" fmla="*/ 0 h 575"/>
                <a:gd name="T8" fmla="*/ 0 w 1565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5" h="575">
                  <a:moveTo>
                    <a:pt x="0" y="0"/>
                  </a:moveTo>
                  <a:lnTo>
                    <a:pt x="577" y="575"/>
                  </a:lnTo>
                  <a:lnTo>
                    <a:pt x="1565" y="575"/>
                  </a:lnTo>
                  <a:lnTo>
                    <a:pt x="1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8" name="Freeform 8"/>
            <p:cNvSpPr/>
            <p:nvPr/>
          </p:nvSpPr>
          <p:spPr bwMode="auto">
            <a:xfrm rot="2700000">
              <a:off x="6810209" y="3347991"/>
              <a:ext cx="1663220" cy="608676"/>
            </a:xfrm>
            <a:custGeom>
              <a:avLst/>
              <a:gdLst>
                <a:gd name="T0" fmla="*/ 990 w 1563"/>
                <a:gd name="T1" fmla="*/ 0 h 572"/>
                <a:gd name="T2" fmla="*/ 0 w 1563"/>
                <a:gd name="T3" fmla="*/ 0 h 572"/>
                <a:gd name="T4" fmla="*/ 0 w 1563"/>
                <a:gd name="T5" fmla="*/ 572 h 572"/>
                <a:gd name="T6" fmla="*/ 1563 w 1563"/>
                <a:gd name="T7" fmla="*/ 572 h 572"/>
                <a:gd name="T8" fmla="*/ 990 w 1563"/>
                <a:gd name="T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" h="572">
                  <a:moveTo>
                    <a:pt x="990" y="0"/>
                  </a:moveTo>
                  <a:lnTo>
                    <a:pt x="0" y="0"/>
                  </a:lnTo>
                  <a:lnTo>
                    <a:pt x="0" y="572"/>
                  </a:lnTo>
                  <a:lnTo>
                    <a:pt x="1563" y="57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9" name="Freeform 15"/>
            <p:cNvSpPr/>
            <p:nvPr/>
          </p:nvSpPr>
          <p:spPr bwMode="auto">
            <a:xfrm rot="2700000">
              <a:off x="6831777" y="2637637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9" name="Freeform 9"/>
            <p:cNvSpPr/>
            <p:nvPr/>
          </p:nvSpPr>
          <p:spPr bwMode="auto">
            <a:xfrm rot="2700000">
              <a:off x="5554970" y="2190651"/>
              <a:ext cx="2203793" cy="953451"/>
            </a:xfrm>
            <a:custGeom>
              <a:avLst/>
              <a:gdLst>
                <a:gd name="T0" fmla="*/ 2071 w 2071"/>
                <a:gd name="T1" fmla="*/ 449 h 896"/>
                <a:gd name="T2" fmla="*/ 1501 w 2071"/>
                <a:gd name="T3" fmla="*/ 0 h 896"/>
                <a:gd name="T4" fmla="*/ 1501 w 2071"/>
                <a:gd name="T5" fmla="*/ 162 h 896"/>
                <a:gd name="T6" fmla="*/ 575 w 2071"/>
                <a:gd name="T7" fmla="*/ 162 h 896"/>
                <a:gd name="T8" fmla="*/ 0 w 2071"/>
                <a:gd name="T9" fmla="*/ 734 h 896"/>
                <a:gd name="T10" fmla="*/ 1501 w 2071"/>
                <a:gd name="T11" fmla="*/ 734 h 896"/>
                <a:gd name="T12" fmla="*/ 1501 w 2071"/>
                <a:gd name="T13" fmla="*/ 896 h 896"/>
                <a:gd name="T14" fmla="*/ 2071 w 2071"/>
                <a:gd name="T15" fmla="*/ 449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1" h="896">
                  <a:moveTo>
                    <a:pt x="2071" y="449"/>
                  </a:moveTo>
                  <a:lnTo>
                    <a:pt x="1501" y="0"/>
                  </a:lnTo>
                  <a:lnTo>
                    <a:pt x="1501" y="162"/>
                  </a:lnTo>
                  <a:lnTo>
                    <a:pt x="575" y="162"/>
                  </a:lnTo>
                  <a:lnTo>
                    <a:pt x="0" y="734"/>
                  </a:lnTo>
                  <a:lnTo>
                    <a:pt x="1501" y="734"/>
                  </a:lnTo>
                  <a:lnTo>
                    <a:pt x="1501" y="896"/>
                  </a:lnTo>
                  <a:lnTo>
                    <a:pt x="2071" y="4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20" name="Freeform 15"/>
            <p:cNvSpPr/>
            <p:nvPr/>
          </p:nvSpPr>
          <p:spPr bwMode="auto">
            <a:xfrm rot="18900000" flipH="1">
              <a:off x="6541545" y="4559269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21" name="Freeform 15"/>
            <p:cNvSpPr/>
            <p:nvPr/>
          </p:nvSpPr>
          <p:spPr bwMode="auto">
            <a:xfrm rot="2700000" flipH="1">
              <a:off x="4622485" y="4249677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0" name="Freeform 10"/>
            <p:cNvSpPr/>
            <p:nvPr/>
          </p:nvSpPr>
          <p:spPr bwMode="auto">
            <a:xfrm rot="2700000">
              <a:off x="4431814" y="4907138"/>
              <a:ext cx="2199536" cy="952387"/>
            </a:xfrm>
            <a:custGeom>
              <a:avLst/>
              <a:gdLst>
                <a:gd name="T0" fmla="*/ 2067 w 2067"/>
                <a:gd name="T1" fmla="*/ 159 h 895"/>
                <a:gd name="T2" fmla="*/ 570 w 2067"/>
                <a:gd name="T3" fmla="*/ 159 h 895"/>
                <a:gd name="T4" fmla="*/ 570 w 2067"/>
                <a:gd name="T5" fmla="*/ 0 h 895"/>
                <a:gd name="T6" fmla="*/ 0 w 2067"/>
                <a:gd name="T7" fmla="*/ 446 h 895"/>
                <a:gd name="T8" fmla="*/ 570 w 2067"/>
                <a:gd name="T9" fmla="*/ 895 h 895"/>
                <a:gd name="T10" fmla="*/ 570 w 2067"/>
                <a:gd name="T11" fmla="*/ 734 h 895"/>
                <a:gd name="T12" fmla="*/ 1494 w 2067"/>
                <a:gd name="T13" fmla="*/ 734 h 895"/>
                <a:gd name="T14" fmla="*/ 2067 w 2067"/>
                <a:gd name="T15" fmla="*/ 159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7" h="895">
                  <a:moveTo>
                    <a:pt x="2067" y="159"/>
                  </a:moveTo>
                  <a:lnTo>
                    <a:pt x="570" y="159"/>
                  </a:lnTo>
                  <a:lnTo>
                    <a:pt x="570" y="0"/>
                  </a:lnTo>
                  <a:lnTo>
                    <a:pt x="0" y="446"/>
                  </a:lnTo>
                  <a:lnTo>
                    <a:pt x="570" y="895"/>
                  </a:lnTo>
                  <a:lnTo>
                    <a:pt x="570" y="734"/>
                  </a:lnTo>
                  <a:lnTo>
                    <a:pt x="1494" y="734"/>
                  </a:lnTo>
                  <a:lnTo>
                    <a:pt x="2067" y="159"/>
                  </a:lnTo>
                  <a:close/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4" name="Freeform 15"/>
            <p:cNvSpPr/>
            <p:nvPr/>
          </p:nvSpPr>
          <p:spPr bwMode="auto">
            <a:xfrm rot="18900000">
              <a:off x="4912717" y="2328045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1" name="Freeform 11"/>
            <p:cNvSpPr/>
            <p:nvPr/>
          </p:nvSpPr>
          <p:spPr bwMode="auto">
            <a:xfrm rot="2700000">
              <a:off x="6975256" y="3487320"/>
              <a:ext cx="952388" cy="2200600"/>
            </a:xfrm>
            <a:custGeom>
              <a:avLst/>
              <a:gdLst>
                <a:gd name="T0" fmla="*/ 734 w 895"/>
                <a:gd name="T1" fmla="*/ 1498 h 2068"/>
                <a:gd name="T2" fmla="*/ 734 w 895"/>
                <a:gd name="T3" fmla="*/ 572 h 2068"/>
                <a:gd name="T4" fmla="*/ 161 w 895"/>
                <a:gd name="T5" fmla="*/ 0 h 2068"/>
                <a:gd name="T6" fmla="*/ 161 w 895"/>
                <a:gd name="T7" fmla="*/ 1498 h 2068"/>
                <a:gd name="T8" fmla="*/ 0 w 895"/>
                <a:gd name="T9" fmla="*/ 1498 h 2068"/>
                <a:gd name="T10" fmla="*/ 449 w 895"/>
                <a:gd name="T11" fmla="*/ 2068 h 2068"/>
                <a:gd name="T12" fmla="*/ 895 w 895"/>
                <a:gd name="T13" fmla="*/ 1498 h 2068"/>
                <a:gd name="T14" fmla="*/ 734 w 895"/>
                <a:gd name="T15" fmla="*/ 1498 h 2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8">
                  <a:moveTo>
                    <a:pt x="734" y="1498"/>
                  </a:moveTo>
                  <a:lnTo>
                    <a:pt x="734" y="572"/>
                  </a:lnTo>
                  <a:lnTo>
                    <a:pt x="161" y="0"/>
                  </a:lnTo>
                  <a:lnTo>
                    <a:pt x="161" y="1498"/>
                  </a:lnTo>
                  <a:lnTo>
                    <a:pt x="0" y="1498"/>
                  </a:lnTo>
                  <a:lnTo>
                    <a:pt x="449" y="2068"/>
                  </a:lnTo>
                  <a:lnTo>
                    <a:pt x="895" y="1498"/>
                  </a:lnTo>
                  <a:lnTo>
                    <a:pt x="734" y="149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2" name="Freeform 12"/>
            <p:cNvSpPr/>
            <p:nvPr/>
          </p:nvSpPr>
          <p:spPr bwMode="auto">
            <a:xfrm rot="2700000">
              <a:off x="4261934" y="2362724"/>
              <a:ext cx="952388" cy="2198471"/>
            </a:xfrm>
            <a:custGeom>
              <a:avLst/>
              <a:gdLst>
                <a:gd name="T0" fmla="*/ 895 w 895"/>
                <a:gd name="T1" fmla="*/ 570 h 2066"/>
                <a:gd name="T2" fmla="*/ 446 w 895"/>
                <a:gd name="T3" fmla="*/ 0 h 2066"/>
                <a:gd name="T4" fmla="*/ 0 w 895"/>
                <a:gd name="T5" fmla="*/ 570 h 2066"/>
                <a:gd name="T6" fmla="*/ 159 w 895"/>
                <a:gd name="T7" fmla="*/ 570 h 2066"/>
                <a:gd name="T8" fmla="*/ 159 w 895"/>
                <a:gd name="T9" fmla="*/ 1494 h 2066"/>
                <a:gd name="T10" fmla="*/ 734 w 895"/>
                <a:gd name="T11" fmla="*/ 2066 h 2066"/>
                <a:gd name="T12" fmla="*/ 734 w 895"/>
                <a:gd name="T13" fmla="*/ 570 h 2066"/>
                <a:gd name="T14" fmla="*/ 895 w 895"/>
                <a:gd name="T15" fmla="*/ 570 h 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6">
                  <a:moveTo>
                    <a:pt x="895" y="570"/>
                  </a:moveTo>
                  <a:lnTo>
                    <a:pt x="446" y="0"/>
                  </a:lnTo>
                  <a:lnTo>
                    <a:pt x="0" y="570"/>
                  </a:lnTo>
                  <a:lnTo>
                    <a:pt x="159" y="570"/>
                  </a:lnTo>
                  <a:lnTo>
                    <a:pt x="159" y="1494"/>
                  </a:lnTo>
                  <a:lnTo>
                    <a:pt x="734" y="2066"/>
                  </a:lnTo>
                  <a:lnTo>
                    <a:pt x="734" y="570"/>
                  </a:lnTo>
                  <a:lnTo>
                    <a:pt x="895" y="5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36469" y="2922656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04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Century Gothic" panose="020B050202020202020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41510" y="2922656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6469" y="4715314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03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Century Gothic" panose="020B050202020202020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41510" y="4715314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02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Century Gothic" panose="020B050202020202020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5446" y="305940"/>
            <a:ext cx="5833179" cy="533311"/>
          </a:xfrm>
        </p:spPr>
        <p:txBody>
          <a:bodyPr/>
          <a:lstStyle/>
          <a:p>
            <a:pPr algn="ctr"/>
            <a:r>
              <a:rPr lang="en-US"/>
              <a:t>    </a:t>
            </a:r>
            <a:r>
              <a:rPr lang="en-US">
                <a:solidFill>
                  <a:schemeClr val="tx2"/>
                </a:solidFill>
                <a:latin typeface="Century Gothic" panose="020B0502020202020204" charset="0"/>
              </a:rPr>
              <a:t>03.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494155" y="3629025"/>
            <a:ext cx="43027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  <a:sym typeface="+mn-ea"/>
              </a:rPr>
              <a:t>Each sensor circuit is connected to an Arduino UNO along with a 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  <a:sym typeface="+mn-ea"/>
              </a:rPr>
              <a:t>(</a:t>
            </a:r>
            <a:r>
              <a:rPr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  <a:sym typeface="+mn-ea"/>
              </a:rPr>
              <a:t>transmitter component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  <a:sym typeface="+mn-ea"/>
              </a:rPr>
              <a:t>)</a:t>
            </a:r>
            <a:r>
              <a:rPr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  <a:sym typeface="+mn-ea"/>
              </a:rPr>
              <a:t>.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5989623" y="4269538"/>
            <a:ext cx="888100" cy="0"/>
          </a:xfrm>
          <a:prstGeom prst="straightConnector1">
            <a:avLst/>
          </a:prstGeom>
          <a:ln w="19050" cap="rnd">
            <a:solidFill>
              <a:schemeClr val="accent2">
                <a:lumMod val="85000"/>
                <a:lumOff val="1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622935" y="1473835"/>
            <a:ext cx="419036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  <a:sym typeface="+mn-ea"/>
              </a:rPr>
              <a:t>Virtual prototyping of sensor nodes using Proteus</a:t>
            </a:r>
            <a:endParaRPr lang="en-US" b="1">
              <a:solidFill>
                <a:schemeClr val="tx2"/>
              </a:solidFill>
              <a:latin typeface="Century Gothic" panose="020B0502020202020204" charset="0"/>
              <a:cs typeface="Century Gothic" panose="020B0502020202020204" charset="0"/>
            </a:endParaRPr>
          </a:p>
        </p:txBody>
      </p:sp>
      <p:graphicFrame>
        <p:nvGraphicFramePr>
          <p:cNvPr id="4" name="Table 3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61135507"/>
              </p:ext>
            </p:extLst>
          </p:nvPr>
        </p:nvGraphicFramePr>
        <p:xfrm>
          <a:off x="112395" y="2000250"/>
          <a:ext cx="4933950" cy="138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0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8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entury Gothic" panose="020B0502020202020204" charset="0"/>
                          <a:cs typeface="Century Gothic" panose="020B0502020202020204" charset="0"/>
                        </a:rPr>
                        <a:t>Node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entury Gothic" panose="020B0502020202020204" charset="0"/>
                          <a:cs typeface="Century Gothic" panose="020B0502020202020204" charset="0"/>
                        </a:rPr>
                        <a:t>Node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entury Gothic" panose="020B0502020202020204" charset="0"/>
                          <a:cs typeface="Century Gothic" panose="020B0502020202020204" charset="0"/>
                        </a:rPr>
                        <a:t>Node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entury Gothic" panose="020B0502020202020204" charset="0"/>
                          <a:cs typeface="Century Gothic" panose="020B0502020202020204" charset="0"/>
                        </a:rPr>
                        <a:t>TDS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entury Gothic" panose="020B0502020202020204" charset="0"/>
                          <a:cs typeface="Century Gothic" panose="020B0502020202020204" charset="0"/>
                        </a:rPr>
                        <a:t>Turbidity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entury Gothic" panose="020B0502020202020204" charset="0"/>
                          <a:cs typeface="Century Gothic" panose="020B0502020202020204" charset="0"/>
                        </a:rPr>
                        <a:t>Water Level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entury Gothic" panose="020B0502020202020204" charset="0"/>
                          <a:cs typeface="Century Gothic" panose="020B0502020202020204" charset="0"/>
                        </a:rPr>
                        <a:t>TDSSensor.LIB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entury Gothic" panose="020B0502020202020204" charset="0"/>
                          <a:cs typeface="Century Gothic" panose="020B0502020202020204" charset="0"/>
                        </a:rPr>
                        <a:t>TurbiditySensor.LIB</a:t>
                      </a:r>
                    </a:p>
                    <a:p>
                      <a:pPr algn="ctr">
                        <a:buNone/>
                      </a:pPr>
                      <a:endParaRPr lang="en-US" dirty="0">
                        <a:solidFill>
                          <a:schemeClr val="tx2"/>
                        </a:solidFill>
                        <a:latin typeface="Century Gothic" panose="020B0502020202020204" charset="0"/>
                        <a:cs typeface="Century Gothic" panose="020B0502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Century Gothic" panose="020B0502020202020204" charset="0"/>
                          <a:cs typeface="Century Gothic" panose="020B0502020202020204" charset="0"/>
                        </a:rPr>
                        <a:t>WaterSensor.LIB</a:t>
                      </a:r>
                    </a:p>
                    <a:p>
                      <a:pPr algn="ctr">
                        <a:buNone/>
                      </a:pPr>
                      <a:endParaRPr lang="en-US" dirty="0">
                        <a:solidFill>
                          <a:schemeClr val="tx2"/>
                        </a:solidFill>
                        <a:latin typeface="Century Gothic" panose="020B0502020202020204" charset="0"/>
                        <a:cs typeface="Century Gothic" panose="020B0502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47625" y="3689350"/>
            <a:ext cx="299275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no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endParaRPr lang="en-US" altLang="zh-CN" sz="1000" b="1" dirty="0">
              <a:solidFill>
                <a:schemeClr val="tx2"/>
              </a:solidFill>
              <a:latin typeface="Century Gothic" panose="020B0502020202020204" charset="0"/>
              <a:ea typeface="Calibri" panose="020F0502020204030204" pitchFamily="34" charset="0"/>
              <a:cs typeface="Century Gothic" panose="020B0502020202020204" charset="0"/>
              <a:sym typeface="+mn-lt"/>
            </a:endParaRPr>
          </a:p>
        </p:txBody>
      </p:sp>
      <p:sp>
        <p:nvSpPr>
          <p:cNvPr id="14" name="Rectangle 93"/>
          <p:cNvSpPr>
            <a:spLocks noChangeArrowheads="1"/>
          </p:cNvSpPr>
          <p:nvPr/>
        </p:nvSpPr>
        <p:spPr bwMode="auto">
          <a:xfrm>
            <a:off x="6327775" y="3689350"/>
            <a:ext cx="275653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no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Water Level Sensor:</a:t>
            </a:r>
          </a:p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Function: </a:t>
            </a:r>
            <a:r>
              <a:rPr lang="en-US" altLang="zh-CN" sz="1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Measures the water level using an LC circuit.</a:t>
            </a:r>
          </a:p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Data Collection: </a:t>
            </a:r>
            <a:r>
              <a:rPr lang="en-US" altLang="zh-CN" sz="1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Higher water level results in higher voltage and lower resistance.</a:t>
            </a:r>
          </a:p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Output: </a:t>
            </a:r>
            <a:r>
              <a:rPr lang="en-US" altLang="zh-CN" sz="1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Provides voltage value corresponding to the water level.</a:t>
            </a:r>
          </a:p>
        </p:txBody>
      </p:sp>
      <p:sp>
        <p:nvSpPr>
          <p:cNvPr id="9" name="Rectangle 93"/>
          <p:cNvSpPr>
            <a:spLocks noChangeArrowheads="1"/>
          </p:cNvSpPr>
          <p:nvPr/>
        </p:nvSpPr>
        <p:spPr bwMode="auto">
          <a:xfrm>
            <a:off x="55245" y="3689350"/>
            <a:ext cx="299275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no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Turbidity Sensor:</a:t>
            </a:r>
          </a:p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Function: </a:t>
            </a:r>
            <a:r>
              <a:rPr lang="en-US" altLang="zh-CN" sz="1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Measures the cloudiness or haziness of water, indicating the presence of suspended particles.</a:t>
            </a:r>
            <a:endParaRPr lang="en-US" altLang="zh-CN" sz="1000" b="1" dirty="0">
              <a:solidFill>
                <a:schemeClr val="tx2"/>
              </a:solidFill>
              <a:latin typeface="Century Gothic" panose="020B0502020202020204" charset="0"/>
              <a:ea typeface="Calibri" panose="020F0502020204030204" pitchFamily="34" charset="0"/>
              <a:cs typeface="Century Gothic" panose="020B0502020202020204" charset="0"/>
              <a:sym typeface="+mn-lt"/>
            </a:endParaRPr>
          </a:p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Data Collection: </a:t>
            </a:r>
            <a:r>
              <a:rPr lang="en-US" altLang="zh-CN" sz="1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Reads an analog value from the sensor and maps it to a turbidity range (NTU).</a:t>
            </a:r>
          </a:p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Output: </a:t>
            </a:r>
            <a:r>
              <a:rPr lang="en-US" altLang="zh-CN" sz="1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Provides turbidity value in NTU (Nephelometric Turbidity Units).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407785" y="251460"/>
            <a:ext cx="2663190" cy="3437255"/>
          </a:xfrm>
          <a:prstGeom prst="rect">
            <a:avLst/>
          </a:prstGeo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48260" y="250825"/>
            <a:ext cx="2992755" cy="3437890"/>
          </a:xfrm>
          <a:prstGeom prst="rect">
            <a:avLst/>
          </a:prstGeo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tretch>
            <a:fillRect/>
          </a:stretch>
        </p:blipFill>
        <p:spPr>
          <a:xfrm>
            <a:off x="3227070" y="250825"/>
            <a:ext cx="2994025" cy="343789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3173095" y="3689350"/>
            <a:ext cx="3048000" cy="23615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TDS (Total Dissolved Solids) Sensor:</a:t>
            </a:r>
          </a:p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Function: </a:t>
            </a:r>
            <a:r>
              <a:rPr lang="en-US" altLang="zh-CN" sz="1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Measures the concentration of dissolved solids in water.</a:t>
            </a:r>
          </a:p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Data Collection: </a:t>
            </a:r>
            <a:r>
              <a:rPr lang="en-US" altLang="zh-CN" sz="1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Reads raw electrical conductivity (EC) values, adjusts for temperature, and converts EC to TDS using a polynomial equation.</a:t>
            </a:r>
            <a:endParaRPr lang="en-US" altLang="zh-CN" sz="1000" b="1" dirty="0">
              <a:solidFill>
                <a:schemeClr val="tx2"/>
              </a:solidFill>
              <a:latin typeface="Century Gothic" panose="020B0502020202020204" charset="0"/>
              <a:ea typeface="Calibri" panose="020F0502020204030204" pitchFamily="34" charset="0"/>
              <a:cs typeface="Century Gothic" panose="020B0502020202020204" charset="0"/>
              <a:sym typeface="+mn-lt"/>
            </a:endParaRPr>
          </a:p>
          <a:p>
            <a:pPr algn="just" eaLnBrk="1" hangingPunct="1"/>
            <a:r>
              <a:rPr lang="en-US" altLang="zh-CN" sz="10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Output: </a:t>
            </a:r>
            <a:r>
              <a:rPr lang="en-US" altLang="zh-CN" sz="1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Provides TDS, EC, and water temperature values.</a:t>
            </a:r>
            <a:endParaRPr lang="en-US"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5148440" y="988055"/>
            <a:ext cx="3684643" cy="3688215"/>
            <a:chOff x="3638893" y="1565480"/>
            <a:chExt cx="4912857" cy="4917620"/>
          </a:xfrm>
        </p:grpSpPr>
        <p:sp>
          <p:nvSpPr>
            <p:cNvPr id="5" name="Freeform 5"/>
            <p:cNvSpPr/>
            <p:nvPr/>
          </p:nvSpPr>
          <p:spPr bwMode="auto">
            <a:xfrm rot="2700000">
              <a:off x="6161251" y="4741338"/>
              <a:ext cx="609741" cy="1663219"/>
            </a:xfrm>
            <a:custGeom>
              <a:avLst/>
              <a:gdLst>
                <a:gd name="T0" fmla="*/ 0 w 573"/>
                <a:gd name="T1" fmla="*/ 0 h 1563"/>
                <a:gd name="T2" fmla="*/ 0 w 573"/>
                <a:gd name="T3" fmla="*/ 1563 h 1563"/>
                <a:gd name="T4" fmla="*/ 573 w 573"/>
                <a:gd name="T5" fmla="*/ 988 h 1563"/>
                <a:gd name="T6" fmla="*/ 573 w 573"/>
                <a:gd name="T7" fmla="*/ 0 h 1563"/>
                <a:gd name="T8" fmla="*/ 0 w 573"/>
                <a:gd name="T9" fmla="*/ 0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563">
                  <a:moveTo>
                    <a:pt x="0" y="0"/>
                  </a:moveTo>
                  <a:lnTo>
                    <a:pt x="0" y="1563"/>
                  </a:lnTo>
                  <a:lnTo>
                    <a:pt x="573" y="988"/>
                  </a:lnTo>
                  <a:lnTo>
                    <a:pt x="5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6" name="Freeform 6"/>
            <p:cNvSpPr/>
            <p:nvPr/>
          </p:nvSpPr>
          <p:spPr bwMode="auto">
            <a:xfrm rot="2700000">
              <a:off x="5415641" y="1645930"/>
              <a:ext cx="611869" cy="1662155"/>
            </a:xfrm>
            <a:custGeom>
              <a:avLst/>
              <a:gdLst>
                <a:gd name="T0" fmla="*/ 0 w 575"/>
                <a:gd name="T1" fmla="*/ 572 h 1562"/>
                <a:gd name="T2" fmla="*/ 0 w 575"/>
                <a:gd name="T3" fmla="*/ 1562 h 1562"/>
                <a:gd name="T4" fmla="*/ 575 w 575"/>
                <a:gd name="T5" fmla="*/ 1562 h 1562"/>
                <a:gd name="T6" fmla="*/ 575 w 575"/>
                <a:gd name="T7" fmla="*/ 0 h 1562"/>
                <a:gd name="T8" fmla="*/ 0 w 575"/>
                <a:gd name="T9" fmla="*/ 572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1562">
                  <a:moveTo>
                    <a:pt x="0" y="572"/>
                  </a:moveTo>
                  <a:lnTo>
                    <a:pt x="0" y="1562"/>
                  </a:lnTo>
                  <a:lnTo>
                    <a:pt x="575" y="1562"/>
                  </a:lnTo>
                  <a:lnTo>
                    <a:pt x="575" y="0"/>
                  </a:lnTo>
                  <a:lnTo>
                    <a:pt x="0" y="57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7" name="Freeform 7"/>
            <p:cNvSpPr/>
            <p:nvPr/>
          </p:nvSpPr>
          <p:spPr bwMode="auto">
            <a:xfrm rot="2700000">
              <a:off x="3712451" y="4089435"/>
              <a:ext cx="1665348" cy="611869"/>
            </a:xfrm>
            <a:custGeom>
              <a:avLst/>
              <a:gdLst>
                <a:gd name="T0" fmla="*/ 0 w 1565"/>
                <a:gd name="T1" fmla="*/ 0 h 575"/>
                <a:gd name="T2" fmla="*/ 577 w 1565"/>
                <a:gd name="T3" fmla="*/ 575 h 575"/>
                <a:gd name="T4" fmla="*/ 1565 w 1565"/>
                <a:gd name="T5" fmla="*/ 575 h 575"/>
                <a:gd name="T6" fmla="*/ 1565 w 1565"/>
                <a:gd name="T7" fmla="*/ 0 h 575"/>
                <a:gd name="T8" fmla="*/ 0 w 1565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5" h="575">
                  <a:moveTo>
                    <a:pt x="0" y="0"/>
                  </a:moveTo>
                  <a:lnTo>
                    <a:pt x="577" y="575"/>
                  </a:lnTo>
                  <a:lnTo>
                    <a:pt x="1565" y="575"/>
                  </a:lnTo>
                  <a:lnTo>
                    <a:pt x="1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8" name="Freeform 8"/>
            <p:cNvSpPr/>
            <p:nvPr/>
          </p:nvSpPr>
          <p:spPr bwMode="auto">
            <a:xfrm rot="2700000">
              <a:off x="6810209" y="3347991"/>
              <a:ext cx="1663220" cy="608676"/>
            </a:xfrm>
            <a:custGeom>
              <a:avLst/>
              <a:gdLst>
                <a:gd name="T0" fmla="*/ 990 w 1563"/>
                <a:gd name="T1" fmla="*/ 0 h 572"/>
                <a:gd name="T2" fmla="*/ 0 w 1563"/>
                <a:gd name="T3" fmla="*/ 0 h 572"/>
                <a:gd name="T4" fmla="*/ 0 w 1563"/>
                <a:gd name="T5" fmla="*/ 572 h 572"/>
                <a:gd name="T6" fmla="*/ 1563 w 1563"/>
                <a:gd name="T7" fmla="*/ 572 h 572"/>
                <a:gd name="T8" fmla="*/ 990 w 1563"/>
                <a:gd name="T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" h="572">
                  <a:moveTo>
                    <a:pt x="990" y="0"/>
                  </a:moveTo>
                  <a:lnTo>
                    <a:pt x="0" y="0"/>
                  </a:lnTo>
                  <a:lnTo>
                    <a:pt x="0" y="572"/>
                  </a:lnTo>
                  <a:lnTo>
                    <a:pt x="1563" y="57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9" name="Freeform 15"/>
            <p:cNvSpPr/>
            <p:nvPr/>
          </p:nvSpPr>
          <p:spPr bwMode="auto">
            <a:xfrm rot="2700000">
              <a:off x="6831777" y="2637637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9" name="Freeform 9"/>
            <p:cNvSpPr/>
            <p:nvPr/>
          </p:nvSpPr>
          <p:spPr bwMode="auto">
            <a:xfrm rot="2700000">
              <a:off x="5554970" y="2190651"/>
              <a:ext cx="2203793" cy="953451"/>
            </a:xfrm>
            <a:custGeom>
              <a:avLst/>
              <a:gdLst>
                <a:gd name="T0" fmla="*/ 2071 w 2071"/>
                <a:gd name="T1" fmla="*/ 449 h 896"/>
                <a:gd name="T2" fmla="*/ 1501 w 2071"/>
                <a:gd name="T3" fmla="*/ 0 h 896"/>
                <a:gd name="T4" fmla="*/ 1501 w 2071"/>
                <a:gd name="T5" fmla="*/ 162 h 896"/>
                <a:gd name="T6" fmla="*/ 575 w 2071"/>
                <a:gd name="T7" fmla="*/ 162 h 896"/>
                <a:gd name="T8" fmla="*/ 0 w 2071"/>
                <a:gd name="T9" fmla="*/ 734 h 896"/>
                <a:gd name="T10" fmla="*/ 1501 w 2071"/>
                <a:gd name="T11" fmla="*/ 734 h 896"/>
                <a:gd name="T12" fmla="*/ 1501 w 2071"/>
                <a:gd name="T13" fmla="*/ 896 h 896"/>
                <a:gd name="T14" fmla="*/ 2071 w 2071"/>
                <a:gd name="T15" fmla="*/ 449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1" h="896">
                  <a:moveTo>
                    <a:pt x="2071" y="449"/>
                  </a:moveTo>
                  <a:lnTo>
                    <a:pt x="1501" y="0"/>
                  </a:lnTo>
                  <a:lnTo>
                    <a:pt x="1501" y="162"/>
                  </a:lnTo>
                  <a:lnTo>
                    <a:pt x="575" y="162"/>
                  </a:lnTo>
                  <a:lnTo>
                    <a:pt x="0" y="734"/>
                  </a:lnTo>
                  <a:lnTo>
                    <a:pt x="1501" y="734"/>
                  </a:lnTo>
                  <a:lnTo>
                    <a:pt x="1501" y="896"/>
                  </a:lnTo>
                  <a:lnTo>
                    <a:pt x="2071" y="44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20" name="Freeform 15"/>
            <p:cNvSpPr/>
            <p:nvPr/>
          </p:nvSpPr>
          <p:spPr bwMode="auto">
            <a:xfrm rot="18900000" flipH="1">
              <a:off x="6541545" y="4559269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21" name="Freeform 15"/>
            <p:cNvSpPr/>
            <p:nvPr/>
          </p:nvSpPr>
          <p:spPr bwMode="auto">
            <a:xfrm rot="2700000" flipH="1">
              <a:off x="4622485" y="4249677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0" name="Freeform 10"/>
            <p:cNvSpPr/>
            <p:nvPr/>
          </p:nvSpPr>
          <p:spPr bwMode="auto">
            <a:xfrm rot="2700000">
              <a:off x="4431814" y="4907138"/>
              <a:ext cx="2199536" cy="952387"/>
            </a:xfrm>
            <a:custGeom>
              <a:avLst/>
              <a:gdLst>
                <a:gd name="T0" fmla="*/ 2067 w 2067"/>
                <a:gd name="T1" fmla="*/ 159 h 895"/>
                <a:gd name="T2" fmla="*/ 570 w 2067"/>
                <a:gd name="T3" fmla="*/ 159 h 895"/>
                <a:gd name="T4" fmla="*/ 570 w 2067"/>
                <a:gd name="T5" fmla="*/ 0 h 895"/>
                <a:gd name="T6" fmla="*/ 0 w 2067"/>
                <a:gd name="T7" fmla="*/ 446 h 895"/>
                <a:gd name="T8" fmla="*/ 570 w 2067"/>
                <a:gd name="T9" fmla="*/ 895 h 895"/>
                <a:gd name="T10" fmla="*/ 570 w 2067"/>
                <a:gd name="T11" fmla="*/ 734 h 895"/>
                <a:gd name="T12" fmla="*/ 1494 w 2067"/>
                <a:gd name="T13" fmla="*/ 734 h 895"/>
                <a:gd name="T14" fmla="*/ 2067 w 2067"/>
                <a:gd name="T15" fmla="*/ 159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7" h="895">
                  <a:moveTo>
                    <a:pt x="2067" y="159"/>
                  </a:moveTo>
                  <a:lnTo>
                    <a:pt x="570" y="159"/>
                  </a:lnTo>
                  <a:lnTo>
                    <a:pt x="570" y="0"/>
                  </a:lnTo>
                  <a:lnTo>
                    <a:pt x="0" y="446"/>
                  </a:lnTo>
                  <a:lnTo>
                    <a:pt x="570" y="895"/>
                  </a:lnTo>
                  <a:lnTo>
                    <a:pt x="570" y="734"/>
                  </a:lnTo>
                  <a:lnTo>
                    <a:pt x="1494" y="734"/>
                  </a:lnTo>
                  <a:lnTo>
                    <a:pt x="2067" y="15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4" name="Freeform 15"/>
            <p:cNvSpPr/>
            <p:nvPr/>
          </p:nvSpPr>
          <p:spPr bwMode="auto">
            <a:xfrm rot="18900000">
              <a:off x="4912717" y="2328045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1" name="Freeform 11"/>
            <p:cNvSpPr/>
            <p:nvPr/>
          </p:nvSpPr>
          <p:spPr bwMode="auto">
            <a:xfrm rot="2700000">
              <a:off x="6975256" y="3487320"/>
              <a:ext cx="952388" cy="2200600"/>
            </a:xfrm>
            <a:custGeom>
              <a:avLst/>
              <a:gdLst>
                <a:gd name="T0" fmla="*/ 734 w 895"/>
                <a:gd name="T1" fmla="*/ 1498 h 2068"/>
                <a:gd name="T2" fmla="*/ 734 w 895"/>
                <a:gd name="T3" fmla="*/ 572 h 2068"/>
                <a:gd name="T4" fmla="*/ 161 w 895"/>
                <a:gd name="T5" fmla="*/ 0 h 2068"/>
                <a:gd name="T6" fmla="*/ 161 w 895"/>
                <a:gd name="T7" fmla="*/ 1498 h 2068"/>
                <a:gd name="T8" fmla="*/ 0 w 895"/>
                <a:gd name="T9" fmla="*/ 1498 h 2068"/>
                <a:gd name="T10" fmla="*/ 449 w 895"/>
                <a:gd name="T11" fmla="*/ 2068 h 2068"/>
                <a:gd name="T12" fmla="*/ 895 w 895"/>
                <a:gd name="T13" fmla="*/ 1498 h 2068"/>
                <a:gd name="T14" fmla="*/ 734 w 895"/>
                <a:gd name="T15" fmla="*/ 1498 h 2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8">
                  <a:moveTo>
                    <a:pt x="734" y="1498"/>
                  </a:moveTo>
                  <a:lnTo>
                    <a:pt x="734" y="572"/>
                  </a:lnTo>
                  <a:lnTo>
                    <a:pt x="161" y="0"/>
                  </a:lnTo>
                  <a:lnTo>
                    <a:pt x="161" y="1498"/>
                  </a:lnTo>
                  <a:lnTo>
                    <a:pt x="0" y="1498"/>
                  </a:lnTo>
                  <a:lnTo>
                    <a:pt x="449" y="2068"/>
                  </a:lnTo>
                  <a:lnTo>
                    <a:pt x="895" y="1498"/>
                  </a:lnTo>
                  <a:lnTo>
                    <a:pt x="734" y="149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2" name="Freeform 12"/>
            <p:cNvSpPr/>
            <p:nvPr/>
          </p:nvSpPr>
          <p:spPr bwMode="auto">
            <a:xfrm rot="2700000">
              <a:off x="4261934" y="2362724"/>
              <a:ext cx="952388" cy="2198471"/>
            </a:xfrm>
            <a:custGeom>
              <a:avLst/>
              <a:gdLst>
                <a:gd name="T0" fmla="*/ 895 w 895"/>
                <a:gd name="T1" fmla="*/ 570 h 2066"/>
                <a:gd name="T2" fmla="*/ 446 w 895"/>
                <a:gd name="T3" fmla="*/ 0 h 2066"/>
                <a:gd name="T4" fmla="*/ 0 w 895"/>
                <a:gd name="T5" fmla="*/ 570 h 2066"/>
                <a:gd name="T6" fmla="*/ 159 w 895"/>
                <a:gd name="T7" fmla="*/ 570 h 2066"/>
                <a:gd name="T8" fmla="*/ 159 w 895"/>
                <a:gd name="T9" fmla="*/ 1494 h 2066"/>
                <a:gd name="T10" fmla="*/ 734 w 895"/>
                <a:gd name="T11" fmla="*/ 2066 h 2066"/>
                <a:gd name="T12" fmla="*/ 734 w 895"/>
                <a:gd name="T13" fmla="*/ 570 h 2066"/>
                <a:gd name="T14" fmla="*/ 895 w 895"/>
                <a:gd name="T15" fmla="*/ 570 h 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6">
                  <a:moveTo>
                    <a:pt x="895" y="570"/>
                  </a:moveTo>
                  <a:lnTo>
                    <a:pt x="446" y="0"/>
                  </a:lnTo>
                  <a:lnTo>
                    <a:pt x="0" y="570"/>
                  </a:lnTo>
                  <a:lnTo>
                    <a:pt x="159" y="570"/>
                  </a:lnTo>
                  <a:lnTo>
                    <a:pt x="159" y="1494"/>
                  </a:lnTo>
                  <a:lnTo>
                    <a:pt x="734" y="2066"/>
                  </a:lnTo>
                  <a:lnTo>
                    <a:pt x="734" y="570"/>
                  </a:lnTo>
                  <a:lnTo>
                    <a:pt x="895" y="57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36469" y="2922656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04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Century Gothic" panose="020B050202020202020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41510" y="2922656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6469" y="4715314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03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Century Gothic" panose="020B050202020202020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41510" y="4715314"/>
              <a:ext cx="499533" cy="39878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Century Gothic" panose="020B0502020202020204" charset="0"/>
                </a:rPr>
                <a:t>02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Century Gothic" panose="020B050202020202020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55446" y="265300"/>
            <a:ext cx="5833179" cy="533311"/>
          </a:xfrm>
        </p:spPr>
        <p:txBody>
          <a:bodyPr/>
          <a:lstStyle/>
          <a:p>
            <a:pPr algn="ctr"/>
            <a:r>
              <a:rPr lang="en-US"/>
              <a:t>    </a:t>
            </a:r>
            <a:r>
              <a:rPr lang="en-US">
                <a:solidFill>
                  <a:schemeClr val="tx2"/>
                </a:solidFill>
                <a:latin typeface="Century Gothic" panose="020B0502020202020204" charset="0"/>
              </a:rPr>
              <a:t>04.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8265" y="2339975"/>
            <a:ext cx="4564380" cy="17506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This setup allows for efficient wireless communication between the sensor nodes and the </a:t>
            </a:r>
            <a:r>
              <a:rPr sz="16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central component</a:t>
            </a:r>
            <a:r>
              <a:rPr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, enabling real-time monitoring and display of water quality parameters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.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4772328" y="2574088"/>
            <a:ext cx="888100" cy="0"/>
          </a:xfrm>
          <a:prstGeom prst="straightConnector1">
            <a:avLst/>
          </a:prstGeom>
          <a:ln w="19050" cap="rnd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47"/>
          <p:cNvSpPr txBox="1"/>
          <p:nvPr/>
        </p:nvSpPr>
        <p:spPr>
          <a:xfrm>
            <a:off x="281305" y="1494155"/>
            <a:ext cx="4564380" cy="572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altLang="zh-CN" sz="16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  <a:sym typeface="+mn-ea"/>
              </a:rPr>
              <a:t>Integrating Sensor nodes into wireless sensor network</a:t>
            </a:r>
            <a:endParaRPr lang="zh-CN" altLang="en-US" sz="1600" b="1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  <a:p>
            <a:pPr algn="just"/>
            <a:endParaRPr lang="zh-CN" altLang="en-US" sz="1600" b="1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128270" y="3393440"/>
            <a:ext cx="4039870" cy="158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no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14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Wireless Communication:</a:t>
            </a:r>
          </a:p>
          <a:p>
            <a:pPr algn="l" eaLnBrk="1" hangingPunct="1"/>
            <a:r>
              <a:rPr lang="en-US" altLang="zh-CN" sz="14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Uses VirtualWire library.</a:t>
            </a:r>
          </a:p>
          <a:p>
            <a:pPr algn="l" eaLnBrk="1" hangingPunct="1"/>
            <a:r>
              <a:rPr lang="en-US" altLang="zh-CN" sz="14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Enables data transmission from sensor nodes to central component.</a:t>
            </a:r>
          </a:p>
          <a:p>
            <a:pPr algn="l" eaLnBrk="1" hangingPunct="1"/>
            <a:r>
              <a:rPr lang="en-US" altLang="zh-CN" sz="14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Central Component:</a:t>
            </a:r>
          </a:p>
          <a:p>
            <a:pPr algn="l" eaLnBrk="1" hangingPunct="1"/>
            <a:r>
              <a:rPr lang="en-US" altLang="zh-CN" sz="14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Consists of a receiver and Arduino.</a:t>
            </a:r>
          </a:p>
          <a:p>
            <a:pPr algn="l" eaLnBrk="1" hangingPunct="1"/>
            <a:r>
              <a:rPr lang="en-US" altLang="zh-CN" sz="14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Acts as the hub for data collection.</a:t>
            </a:r>
          </a:p>
        </p:txBody>
      </p:sp>
      <p:sp>
        <p:nvSpPr>
          <p:cNvPr id="14" name="Rectangle 93"/>
          <p:cNvSpPr>
            <a:spLocks noChangeArrowheads="1"/>
          </p:cNvSpPr>
          <p:nvPr/>
        </p:nvSpPr>
        <p:spPr bwMode="auto">
          <a:xfrm>
            <a:off x="4846320" y="3393440"/>
            <a:ext cx="4231005" cy="1589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en-US" altLang="zh-CN" sz="14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Data Flow:</a:t>
            </a:r>
          </a:p>
          <a:p>
            <a:pPr algn="l" eaLnBrk="1" hangingPunct="1"/>
            <a:r>
              <a:rPr lang="en-US" altLang="zh-CN" sz="14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Sensor nodes transmit data wirelessly.</a:t>
            </a:r>
          </a:p>
          <a:p>
            <a:pPr algn="l" eaLnBrk="1" hangingPunct="1"/>
            <a:r>
              <a:rPr lang="en-US" altLang="zh-CN" sz="14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Central component receives all sensor data.</a:t>
            </a:r>
          </a:p>
          <a:p>
            <a:pPr algn="l" eaLnBrk="1" hangingPunct="1"/>
            <a:r>
              <a:rPr lang="en-US" altLang="zh-CN" sz="14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Displays collected data on virtual terminal.</a:t>
            </a:r>
          </a:p>
          <a:p>
            <a:pPr algn="l" eaLnBrk="1" hangingPunct="1"/>
            <a:r>
              <a:rPr lang="en-US" altLang="zh-CN" sz="14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Virtual Terminal:</a:t>
            </a:r>
          </a:p>
          <a:p>
            <a:pPr algn="l" eaLnBrk="1" hangingPunct="1"/>
            <a:r>
              <a:rPr lang="en-US" altLang="zh-CN" sz="14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Connected to the central component.</a:t>
            </a:r>
          </a:p>
          <a:p>
            <a:pPr algn="l" eaLnBrk="1" hangingPunct="1"/>
            <a:r>
              <a:rPr lang="en-US" altLang="zh-CN" sz="14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Provides real-time display of sensor readings.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4845685" y="239395"/>
            <a:ext cx="3980180" cy="3154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240030"/>
            <a:ext cx="4360545" cy="31534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233103" y="2483225"/>
            <a:ext cx="267779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Demonstration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4400" b="1" dirty="0"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923EA-8C8D-4BE4-F327-CBE429C77E4C}"/>
              </a:ext>
            </a:extLst>
          </p:cNvPr>
          <p:cNvSpPr txBox="1"/>
          <p:nvPr/>
        </p:nvSpPr>
        <p:spPr>
          <a:xfrm>
            <a:off x="2162246" y="1348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Simulation</a:t>
            </a:r>
          </a:p>
        </p:txBody>
      </p:sp>
      <p:pic>
        <p:nvPicPr>
          <p:cNvPr id="6" name="2024-07-24 21-01-16">
            <a:hlinkClick r:id="" action="ppaction://media"/>
            <a:extLst>
              <a:ext uri="{FF2B5EF4-FFF2-40B4-BE49-F238E27FC236}">
                <a16:creationId xmlns:a16="http://schemas.microsoft.com/office/drawing/2014/main" id="{94272B1C-01F0-479B-6D64-0F84DD52B9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046" y="525197"/>
            <a:ext cx="6756400" cy="38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5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2386966" y="2483225"/>
            <a:ext cx="437007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Challenges &amp; Limitations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04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8"/>
          <p:cNvGrpSpPr/>
          <p:nvPr/>
        </p:nvGrpSpPr>
        <p:grpSpPr>
          <a:xfrm>
            <a:off x="180975" y="1245235"/>
            <a:ext cx="2660015" cy="2513330"/>
            <a:chOff x="824541" y="1404972"/>
            <a:chExt cx="2983202" cy="3170036"/>
          </a:xfrm>
        </p:grpSpPr>
        <p:sp>
          <p:nvSpPr>
            <p:cNvPr id="5" name="Freeform: Shape 4"/>
            <p:cNvSpPr/>
            <p:nvPr/>
          </p:nvSpPr>
          <p:spPr>
            <a:xfrm>
              <a:off x="1409165" y="1600614"/>
              <a:ext cx="2398577" cy="2974394"/>
            </a:xfrm>
            <a:custGeom>
              <a:avLst/>
              <a:gdLst>
                <a:gd name="connsiteX0" fmla="*/ 2398578 w 2398577"/>
                <a:gd name="connsiteY0" fmla="*/ 1487197 h 2974394"/>
                <a:gd name="connsiteX1" fmla="*/ 1199665 w 2398577"/>
                <a:gd name="connsiteY1" fmla="*/ 2974394 h 2974394"/>
                <a:gd name="connsiteX2" fmla="*/ 0 w 2398577"/>
                <a:gd name="connsiteY2" fmla="*/ 1487197 h 2974394"/>
                <a:gd name="connsiteX3" fmla="*/ 1198913 w 2398577"/>
                <a:gd name="connsiteY3" fmla="*/ 0 h 2974394"/>
                <a:gd name="connsiteX4" fmla="*/ 2398578 w 2398577"/>
                <a:gd name="connsiteY4" fmla="*/ 1487197 h 297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577" h="2974394">
                  <a:moveTo>
                    <a:pt x="2398578" y="1487197"/>
                  </a:moveTo>
                  <a:cubicBezTo>
                    <a:pt x="2398578" y="2308654"/>
                    <a:pt x="1861549" y="2974394"/>
                    <a:pt x="1199665" y="2974394"/>
                  </a:cubicBezTo>
                  <a:cubicBezTo>
                    <a:pt x="537781" y="2974394"/>
                    <a:pt x="0" y="2308654"/>
                    <a:pt x="0" y="1487197"/>
                  </a:cubicBezTo>
                  <a:cubicBezTo>
                    <a:pt x="0" y="665741"/>
                    <a:pt x="537029" y="0"/>
                    <a:pt x="1198913" y="0"/>
                  </a:cubicBezTo>
                  <a:cubicBezTo>
                    <a:pt x="1860797" y="0"/>
                    <a:pt x="2398578" y="665741"/>
                    <a:pt x="2398578" y="148719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7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Century Gothic" panose="020B0502020202020204" charset="0"/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>
              <a:off x="1321165" y="1600614"/>
              <a:ext cx="2397825" cy="2974394"/>
            </a:xfrm>
            <a:custGeom>
              <a:avLst/>
              <a:gdLst>
                <a:gd name="connsiteX0" fmla="*/ 2397826 w 2397825"/>
                <a:gd name="connsiteY0" fmla="*/ 1487197 h 2974394"/>
                <a:gd name="connsiteX1" fmla="*/ 1198913 w 2397825"/>
                <a:gd name="connsiteY1" fmla="*/ 2974394 h 2974394"/>
                <a:gd name="connsiteX2" fmla="*/ 0 w 2397825"/>
                <a:gd name="connsiteY2" fmla="*/ 1487197 h 2974394"/>
                <a:gd name="connsiteX3" fmla="*/ 1198913 w 2397825"/>
                <a:gd name="connsiteY3" fmla="*/ 0 h 2974394"/>
                <a:gd name="connsiteX4" fmla="*/ 2397826 w 2397825"/>
                <a:gd name="connsiteY4" fmla="*/ 1487197 h 297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7825" h="2974394">
                  <a:moveTo>
                    <a:pt x="2397826" y="1487197"/>
                  </a:moveTo>
                  <a:cubicBezTo>
                    <a:pt x="2397826" y="2308553"/>
                    <a:pt x="1861054" y="2974394"/>
                    <a:pt x="1198913" y="2974394"/>
                  </a:cubicBezTo>
                  <a:cubicBezTo>
                    <a:pt x="536772" y="2974394"/>
                    <a:pt x="0" y="2308553"/>
                    <a:pt x="0" y="1487197"/>
                  </a:cubicBezTo>
                  <a:cubicBezTo>
                    <a:pt x="0" y="665841"/>
                    <a:pt x="536772" y="0"/>
                    <a:pt x="1198913" y="0"/>
                  </a:cubicBezTo>
                  <a:cubicBezTo>
                    <a:pt x="1861054" y="0"/>
                    <a:pt x="2397826" y="665841"/>
                    <a:pt x="2397826" y="148719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7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Century Gothic" panose="020B0502020202020204" charset="0"/>
              </a:endParaRPr>
            </a:p>
          </p:txBody>
        </p:sp>
        <p:sp>
          <p:nvSpPr>
            <p:cNvPr id="8" name="Freeform: Shape 7"/>
            <p:cNvSpPr/>
            <p:nvPr/>
          </p:nvSpPr>
          <p:spPr>
            <a:xfrm>
              <a:off x="1721304" y="2097099"/>
              <a:ext cx="1597547" cy="1981424"/>
            </a:xfrm>
            <a:custGeom>
              <a:avLst/>
              <a:gdLst>
                <a:gd name="connsiteX0" fmla="*/ 1597548 w 1597547"/>
                <a:gd name="connsiteY0" fmla="*/ 990712 h 1981424"/>
                <a:gd name="connsiteX1" fmla="*/ 798774 w 1597547"/>
                <a:gd name="connsiteY1" fmla="*/ 1981425 h 1981424"/>
                <a:gd name="connsiteX2" fmla="*/ 0 w 1597547"/>
                <a:gd name="connsiteY2" fmla="*/ 990712 h 1981424"/>
                <a:gd name="connsiteX3" fmla="*/ 798774 w 1597547"/>
                <a:gd name="connsiteY3" fmla="*/ 0 h 1981424"/>
                <a:gd name="connsiteX4" fmla="*/ 1597548 w 1597547"/>
                <a:gd name="connsiteY4" fmla="*/ 990712 h 1981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547" h="1981424">
                  <a:moveTo>
                    <a:pt x="1597548" y="990712"/>
                  </a:moveTo>
                  <a:cubicBezTo>
                    <a:pt x="1597548" y="1537868"/>
                    <a:pt x="1239925" y="1981425"/>
                    <a:pt x="798774" y="1981425"/>
                  </a:cubicBezTo>
                  <a:cubicBezTo>
                    <a:pt x="357623" y="1981425"/>
                    <a:pt x="0" y="1537868"/>
                    <a:pt x="0" y="990712"/>
                  </a:cubicBezTo>
                  <a:cubicBezTo>
                    <a:pt x="0" y="443557"/>
                    <a:pt x="357623" y="0"/>
                    <a:pt x="798774" y="0"/>
                  </a:cubicBezTo>
                  <a:cubicBezTo>
                    <a:pt x="1239925" y="0"/>
                    <a:pt x="1597548" y="443557"/>
                    <a:pt x="1597548" y="99071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7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Century Gothic" panose="020B0502020202020204" charset="0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2202674" y="2694385"/>
              <a:ext cx="634807" cy="786852"/>
            </a:xfrm>
            <a:custGeom>
              <a:avLst/>
              <a:gdLst>
                <a:gd name="connsiteX0" fmla="*/ 634807 w 634807"/>
                <a:gd name="connsiteY0" fmla="*/ 393426 h 786852"/>
                <a:gd name="connsiteX1" fmla="*/ 317404 w 634807"/>
                <a:gd name="connsiteY1" fmla="*/ 786853 h 786852"/>
                <a:gd name="connsiteX2" fmla="*/ 0 w 634807"/>
                <a:gd name="connsiteY2" fmla="*/ 393426 h 786852"/>
                <a:gd name="connsiteX3" fmla="*/ 317404 w 634807"/>
                <a:gd name="connsiteY3" fmla="*/ 0 h 786852"/>
                <a:gd name="connsiteX4" fmla="*/ 634807 w 634807"/>
                <a:gd name="connsiteY4" fmla="*/ 393426 h 78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4807" h="786852">
                  <a:moveTo>
                    <a:pt x="634807" y="393426"/>
                  </a:moveTo>
                  <a:cubicBezTo>
                    <a:pt x="634807" y="610827"/>
                    <a:pt x="492652" y="786853"/>
                    <a:pt x="317404" y="786853"/>
                  </a:cubicBezTo>
                  <a:cubicBezTo>
                    <a:pt x="142155" y="786853"/>
                    <a:pt x="0" y="610827"/>
                    <a:pt x="0" y="393426"/>
                  </a:cubicBezTo>
                  <a:cubicBezTo>
                    <a:pt x="0" y="176026"/>
                    <a:pt x="142155" y="0"/>
                    <a:pt x="317404" y="0"/>
                  </a:cubicBezTo>
                  <a:cubicBezTo>
                    <a:pt x="492652" y="0"/>
                    <a:pt x="634807" y="176026"/>
                    <a:pt x="634807" y="393426"/>
                  </a:cubicBezTo>
                  <a:close/>
                </a:path>
              </a:pathLst>
            </a:custGeom>
            <a:solidFill>
              <a:srgbClr val="E4ECF4"/>
            </a:solidFill>
            <a:ln w="7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Century Gothic" panose="020B0502020202020204" charset="0"/>
              </a:endParaRPr>
            </a:p>
          </p:txBody>
        </p:sp>
        <p:grpSp>
          <p:nvGrpSpPr>
            <p:cNvPr id="13" name="Graphic 8"/>
            <p:cNvGrpSpPr/>
            <p:nvPr/>
          </p:nvGrpSpPr>
          <p:grpSpPr>
            <a:xfrm>
              <a:off x="824541" y="1404972"/>
              <a:ext cx="1814422" cy="1815282"/>
              <a:chOff x="824541" y="1404972"/>
              <a:chExt cx="1814422" cy="1815282"/>
            </a:xfrm>
          </p:grpSpPr>
          <p:sp>
            <p:nvSpPr>
              <p:cNvPr id="16" name="Freeform: Shape 15"/>
              <p:cNvSpPr/>
              <p:nvPr/>
            </p:nvSpPr>
            <p:spPr>
              <a:xfrm>
                <a:off x="824541" y="1404972"/>
                <a:ext cx="312349" cy="312992"/>
              </a:xfrm>
              <a:custGeom>
                <a:avLst/>
                <a:gdLst>
                  <a:gd name="connsiteX0" fmla="*/ 296554 w 312349"/>
                  <a:gd name="connsiteY0" fmla="*/ 312241 h 312992"/>
                  <a:gd name="connsiteX1" fmla="*/ 307836 w 312349"/>
                  <a:gd name="connsiteY1" fmla="*/ 307727 h 312992"/>
                  <a:gd name="connsiteX2" fmla="*/ 312349 w 312349"/>
                  <a:gd name="connsiteY2" fmla="*/ 295691 h 312992"/>
                  <a:gd name="connsiteX3" fmla="*/ 293546 w 312349"/>
                  <a:gd name="connsiteY3" fmla="*/ 14350 h 312992"/>
                  <a:gd name="connsiteX4" fmla="*/ 276998 w 312349"/>
                  <a:gd name="connsiteY4" fmla="*/ 57 h 312992"/>
                  <a:gd name="connsiteX5" fmla="*/ 262708 w 312349"/>
                  <a:gd name="connsiteY5" fmla="*/ 16607 h 312992"/>
                  <a:gd name="connsiteX6" fmla="*/ 280007 w 312349"/>
                  <a:gd name="connsiteY6" fmla="*/ 279894 h 312992"/>
                  <a:gd name="connsiteX7" fmla="*/ 16758 w 312349"/>
                  <a:gd name="connsiteY7" fmla="*/ 262592 h 312992"/>
                  <a:gd name="connsiteX8" fmla="*/ 211 w 312349"/>
                  <a:gd name="connsiteY8" fmla="*/ 276885 h 312992"/>
                  <a:gd name="connsiteX9" fmla="*/ 13749 w 312349"/>
                  <a:gd name="connsiteY9" fmla="*/ 294187 h 312992"/>
                  <a:gd name="connsiteX10" fmla="*/ 295050 w 312349"/>
                  <a:gd name="connsiteY10" fmla="*/ 312993 h 312992"/>
                  <a:gd name="connsiteX11" fmla="*/ 296554 w 312349"/>
                  <a:gd name="connsiteY11" fmla="*/ 312241 h 312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349" h="312992">
                    <a:moveTo>
                      <a:pt x="296554" y="312241"/>
                    </a:moveTo>
                    <a:cubicBezTo>
                      <a:pt x="300315" y="312241"/>
                      <a:pt x="304828" y="310736"/>
                      <a:pt x="307836" y="307727"/>
                    </a:cubicBezTo>
                    <a:cubicBezTo>
                      <a:pt x="310845" y="304718"/>
                      <a:pt x="312349" y="300205"/>
                      <a:pt x="312349" y="295691"/>
                    </a:cubicBezTo>
                    <a:lnTo>
                      <a:pt x="293546" y="14350"/>
                    </a:lnTo>
                    <a:cubicBezTo>
                      <a:pt x="292793" y="6075"/>
                      <a:pt x="285272" y="-695"/>
                      <a:pt x="276998" y="57"/>
                    </a:cubicBezTo>
                    <a:cubicBezTo>
                      <a:pt x="268725" y="809"/>
                      <a:pt x="261956" y="8332"/>
                      <a:pt x="262708" y="16607"/>
                    </a:cubicBezTo>
                    <a:lnTo>
                      <a:pt x="280007" y="279894"/>
                    </a:lnTo>
                    <a:lnTo>
                      <a:pt x="16758" y="262592"/>
                    </a:lnTo>
                    <a:cubicBezTo>
                      <a:pt x="8484" y="261840"/>
                      <a:pt x="963" y="268610"/>
                      <a:pt x="211" y="276885"/>
                    </a:cubicBezTo>
                    <a:cubicBezTo>
                      <a:pt x="-1294" y="285912"/>
                      <a:pt x="5476" y="293434"/>
                      <a:pt x="13749" y="294187"/>
                    </a:cubicBezTo>
                    <a:lnTo>
                      <a:pt x="295050" y="312993"/>
                    </a:lnTo>
                    <a:cubicBezTo>
                      <a:pt x="295802" y="312241"/>
                      <a:pt x="295802" y="312241"/>
                      <a:pt x="296554" y="3122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>
                  <a:latin typeface="Century Gothic" panose="020B0502020202020204" charset="0"/>
                </a:endParaRPr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974371" y="1555422"/>
                <a:ext cx="312195" cy="312240"/>
              </a:xfrm>
              <a:custGeom>
                <a:avLst/>
                <a:gdLst>
                  <a:gd name="connsiteX0" fmla="*/ 296401 w 312195"/>
                  <a:gd name="connsiteY0" fmla="*/ 312241 h 312240"/>
                  <a:gd name="connsiteX1" fmla="*/ 307683 w 312195"/>
                  <a:gd name="connsiteY1" fmla="*/ 307727 h 312240"/>
                  <a:gd name="connsiteX2" fmla="*/ 312196 w 312195"/>
                  <a:gd name="connsiteY2" fmla="*/ 295691 h 312240"/>
                  <a:gd name="connsiteX3" fmla="*/ 293392 w 312195"/>
                  <a:gd name="connsiteY3" fmla="*/ 14350 h 312240"/>
                  <a:gd name="connsiteX4" fmla="*/ 276845 w 312195"/>
                  <a:gd name="connsiteY4" fmla="*/ 57 h 312240"/>
                  <a:gd name="connsiteX5" fmla="*/ 262554 w 312195"/>
                  <a:gd name="connsiteY5" fmla="*/ 16607 h 312240"/>
                  <a:gd name="connsiteX6" fmla="*/ 279854 w 312195"/>
                  <a:gd name="connsiteY6" fmla="*/ 279894 h 312240"/>
                  <a:gd name="connsiteX7" fmla="*/ 16604 w 312195"/>
                  <a:gd name="connsiteY7" fmla="*/ 262592 h 312240"/>
                  <a:gd name="connsiteX8" fmla="*/ 57 w 312195"/>
                  <a:gd name="connsiteY8" fmla="*/ 276885 h 312240"/>
                  <a:gd name="connsiteX9" fmla="*/ 14348 w 312195"/>
                  <a:gd name="connsiteY9" fmla="*/ 293434 h 312240"/>
                  <a:gd name="connsiteX10" fmla="*/ 295649 w 312195"/>
                  <a:gd name="connsiteY10" fmla="*/ 312241 h 312240"/>
                  <a:gd name="connsiteX11" fmla="*/ 296401 w 312195"/>
                  <a:gd name="connsiteY11" fmla="*/ 312241 h 31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195" h="312240">
                    <a:moveTo>
                      <a:pt x="296401" y="312241"/>
                    </a:moveTo>
                    <a:cubicBezTo>
                      <a:pt x="300161" y="312241"/>
                      <a:pt x="304674" y="310736"/>
                      <a:pt x="307683" y="307727"/>
                    </a:cubicBezTo>
                    <a:cubicBezTo>
                      <a:pt x="310691" y="304718"/>
                      <a:pt x="312196" y="300205"/>
                      <a:pt x="312196" y="295691"/>
                    </a:cubicBezTo>
                    <a:lnTo>
                      <a:pt x="293392" y="14350"/>
                    </a:lnTo>
                    <a:cubicBezTo>
                      <a:pt x="292640" y="6075"/>
                      <a:pt x="285119" y="-695"/>
                      <a:pt x="276845" y="57"/>
                    </a:cubicBezTo>
                    <a:cubicBezTo>
                      <a:pt x="268572" y="809"/>
                      <a:pt x="261802" y="8332"/>
                      <a:pt x="262554" y="16607"/>
                    </a:cubicBezTo>
                    <a:lnTo>
                      <a:pt x="279854" y="279894"/>
                    </a:lnTo>
                    <a:lnTo>
                      <a:pt x="16604" y="262592"/>
                    </a:lnTo>
                    <a:cubicBezTo>
                      <a:pt x="8331" y="261840"/>
                      <a:pt x="809" y="268610"/>
                      <a:pt x="57" y="276885"/>
                    </a:cubicBezTo>
                    <a:cubicBezTo>
                      <a:pt x="-695" y="285160"/>
                      <a:pt x="6074" y="292682"/>
                      <a:pt x="14348" y="293434"/>
                    </a:cubicBezTo>
                    <a:lnTo>
                      <a:pt x="295649" y="312241"/>
                    </a:lnTo>
                    <a:cubicBezTo>
                      <a:pt x="295649" y="312241"/>
                      <a:pt x="295649" y="312241"/>
                      <a:pt x="296401" y="3122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>
                  <a:latin typeface="Century Gothic" panose="020B0502020202020204" charset="0"/>
                </a:endParaRPr>
              </a:p>
            </p:txBody>
          </p:sp>
          <p:sp>
            <p:nvSpPr>
              <p:cNvPr id="18" name="Freeform: Shape 17"/>
              <p:cNvSpPr/>
              <p:nvPr/>
            </p:nvSpPr>
            <p:spPr>
              <a:xfrm>
                <a:off x="1124047" y="1705120"/>
                <a:ext cx="312195" cy="312240"/>
              </a:xfrm>
              <a:custGeom>
                <a:avLst/>
                <a:gdLst>
                  <a:gd name="connsiteX0" fmla="*/ 296401 w 312195"/>
                  <a:gd name="connsiteY0" fmla="*/ 312241 h 312240"/>
                  <a:gd name="connsiteX1" fmla="*/ 307683 w 312195"/>
                  <a:gd name="connsiteY1" fmla="*/ 307727 h 312240"/>
                  <a:gd name="connsiteX2" fmla="*/ 312196 w 312195"/>
                  <a:gd name="connsiteY2" fmla="*/ 295691 h 312240"/>
                  <a:gd name="connsiteX3" fmla="*/ 293392 w 312195"/>
                  <a:gd name="connsiteY3" fmla="*/ 14350 h 312240"/>
                  <a:gd name="connsiteX4" fmla="*/ 276845 w 312195"/>
                  <a:gd name="connsiteY4" fmla="*/ 57 h 312240"/>
                  <a:gd name="connsiteX5" fmla="*/ 262554 w 312195"/>
                  <a:gd name="connsiteY5" fmla="*/ 16607 h 312240"/>
                  <a:gd name="connsiteX6" fmla="*/ 279854 w 312195"/>
                  <a:gd name="connsiteY6" fmla="*/ 279894 h 312240"/>
                  <a:gd name="connsiteX7" fmla="*/ 16604 w 312195"/>
                  <a:gd name="connsiteY7" fmla="*/ 262592 h 312240"/>
                  <a:gd name="connsiteX8" fmla="*/ 57 w 312195"/>
                  <a:gd name="connsiteY8" fmla="*/ 276885 h 312240"/>
                  <a:gd name="connsiteX9" fmla="*/ 14348 w 312195"/>
                  <a:gd name="connsiteY9" fmla="*/ 293434 h 312240"/>
                  <a:gd name="connsiteX10" fmla="*/ 295649 w 312195"/>
                  <a:gd name="connsiteY10" fmla="*/ 312241 h 312240"/>
                  <a:gd name="connsiteX11" fmla="*/ 296401 w 312195"/>
                  <a:gd name="connsiteY11" fmla="*/ 312241 h 31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2195" h="312240">
                    <a:moveTo>
                      <a:pt x="296401" y="312241"/>
                    </a:moveTo>
                    <a:cubicBezTo>
                      <a:pt x="300161" y="312241"/>
                      <a:pt x="304674" y="310736"/>
                      <a:pt x="307683" y="307727"/>
                    </a:cubicBezTo>
                    <a:cubicBezTo>
                      <a:pt x="310691" y="304718"/>
                      <a:pt x="312196" y="300205"/>
                      <a:pt x="312196" y="295691"/>
                    </a:cubicBezTo>
                    <a:lnTo>
                      <a:pt x="293392" y="14350"/>
                    </a:lnTo>
                    <a:cubicBezTo>
                      <a:pt x="292640" y="6075"/>
                      <a:pt x="285119" y="-695"/>
                      <a:pt x="276845" y="57"/>
                    </a:cubicBezTo>
                    <a:cubicBezTo>
                      <a:pt x="268572" y="809"/>
                      <a:pt x="261802" y="8332"/>
                      <a:pt x="262554" y="16607"/>
                    </a:cubicBezTo>
                    <a:lnTo>
                      <a:pt x="279854" y="279894"/>
                    </a:lnTo>
                    <a:lnTo>
                      <a:pt x="16604" y="262592"/>
                    </a:lnTo>
                    <a:cubicBezTo>
                      <a:pt x="8331" y="261840"/>
                      <a:pt x="809" y="268610"/>
                      <a:pt x="57" y="276885"/>
                    </a:cubicBezTo>
                    <a:cubicBezTo>
                      <a:pt x="-695" y="285160"/>
                      <a:pt x="6074" y="292682"/>
                      <a:pt x="14348" y="293434"/>
                    </a:cubicBezTo>
                    <a:lnTo>
                      <a:pt x="295649" y="312241"/>
                    </a:lnTo>
                    <a:cubicBezTo>
                      <a:pt x="295649" y="312241"/>
                      <a:pt x="296401" y="312241"/>
                      <a:pt x="296401" y="312241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>
                  <a:latin typeface="Century Gothic" panose="020B0502020202020204" charset="0"/>
                </a:endParaRPr>
              </a:p>
            </p:txBody>
          </p:sp>
          <p:sp>
            <p:nvSpPr>
              <p:cNvPr id="19" name="Freeform: Shape 18"/>
              <p:cNvSpPr/>
              <p:nvPr/>
            </p:nvSpPr>
            <p:spPr>
              <a:xfrm>
                <a:off x="1030838" y="1611146"/>
                <a:ext cx="1531359" cy="1532332"/>
              </a:xfrm>
              <a:custGeom>
                <a:avLst/>
                <a:gdLst>
                  <a:gd name="connsiteX0" fmla="*/ 1515564 w 1531359"/>
                  <a:gd name="connsiteY0" fmla="*/ 1532332 h 1532332"/>
                  <a:gd name="connsiteX1" fmla="*/ 1526846 w 1531359"/>
                  <a:gd name="connsiteY1" fmla="*/ 1527819 h 1532332"/>
                  <a:gd name="connsiteX2" fmla="*/ 1526846 w 1531359"/>
                  <a:gd name="connsiteY2" fmla="*/ 1506003 h 1532332"/>
                  <a:gd name="connsiteX3" fmla="*/ 26325 w 1531359"/>
                  <a:gd name="connsiteY3" fmla="*/ 4513 h 1532332"/>
                  <a:gd name="connsiteX4" fmla="*/ 4513 w 1531359"/>
                  <a:gd name="connsiteY4" fmla="*/ 4513 h 1532332"/>
                  <a:gd name="connsiteX5" fmla="*/ 4513 w 1531359"/>
                  <a:gd name="connsiteY5" fmla="*/ 26329 h 1532332"/>
                  <a:gd name="connsiteX6" fmla="*/ 1505034 w 1531359"/>
                  <a:gd name="connsiteY6" fmla="*/ 1527066 h 1532332"/>
                  <a:gd name="connsiteX7" fmla="*/ 1515564 w 1531359"/>
                  <a:gd name="connsiteY7" fmla="*/ 1532332 h 153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31359" h="1532332">
                    <a:moveTo>
                      <a:pt x="1515564" y="1532332"/>
                    </a:moveTo>
                    <a:cubicBezTo>
                      <a:pt x="1519325" y="1532332"/>
                      <a:pt x="1523838" y="1530828"/>
                      <a:pt x="1526846" y="1527819"/>
                    </a:cubicBezTo>
                    <a:cubicBezTo>
                      <a:pt x="1532864" y="1521801"/>
                      <a:pt x="1532864" y="1512021"/>
                      <a:pt x="1526846" y="1506003"/>
                    </a:cubicBezTo>
                    <a:lnTo>
                      <a:pt x="26325" y="4513"/>
                    </a:lnTo>
                    <a:cubicBezTo>
                      <a:pt x="20308" y="-1504"/>
                      <a:pt x="10530" y="-1504"/>
                      <a:pt x="4513" y="4513"/>
                    </a:cubicBezTo>
                    <a:cubicBezTo>
                      <a:pt x="-1504" y="10531"/>
                      <a:pt x="-1504" y="20311"/>
                      <a:pt x="4513" y="26329"/>
                    </a:cubicBezTo>
                    <a:lnTo>
                      <a:pt x="1505034" y="1527066"/>
                    </a:lnTo>
                    <a:cubicBezTo>
                      <a:pt x="1508043" y="1530828"/>
                      <a:pt x="1511804" y="1532332"/>
                      <a:pt x="1515564" y="153233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>
                  <a:latin typeface="Century Gothic" panose="020B0502020202020204" charset="0"/>
                </a:endParaRPr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>
                <a:off x="2069017" y="2650559"/>
                <a:ext cx="569946" cy="569695"/>
              </a:xfrm>
              <a:custGeom>
                <a:avLst/>
                <a:gdLst>
                  <a:gd name="connsiteX0" fmla="*/ 553352 w 569946"/>
                  <a:gd name="connsiteY0" fmla="*/ 295829 h 569695"/>
                  <a:gd name="connsiteX1" fmla="*/ 569899 w 569946"/>
                  <a:gd name="connsiteY1" fmla="*/ 551594 h 569695"/>
                  <a:gd name="connsiteX2" fmla="*/ 551848 w 569946"/>
                  <a:gd name="connsiteY2" fmla="*/ 569648 h 569695"/>
                  <a:gd name="connsiteX3" fmla="*/ 296120 w 569946"/>
                  <a:gd name="connsiteY3" fmla="*/ 553099 h 569695"/>
                  <a:gd name="connsiteX4" fmla="*/ 284837 w 569946"/>
                  <a:gd name="connsiteY4" fmla="*/ 547833 h 569695"/>
                  <a:gd name="connsiteX5" fmla="*/ 5041 w 569946"/>
                  <a:gd name="connsiteY5" fmla="*/ 267996 h 569695"/>
                  <a:gd name="connsiteX6" fmla="*/ 18580 w 569946"/>
                  <a:gd name="connsiteY6" fmla="*/ 238658 h 569695"/>
                  <a:gd name="connsiteX7" fmla="*/ 235196 w 569946"/>
                  <a:gd name="connsiteY7" fmla="*/ 252951 h 569695"/>
                  <a:gd name="connsiteX8" fmla="*/ 253248 w 569946"/>
                  <a:gd name="connsiteY8" fmla="*/ 234897 h 569695"/>
                  <a:gd name="connsiteX9" fmla="*/ 238957 w 569946"/>
                  <a:gd name="connsiteY9" fmla="*/ 18249 h 569695"/>
                  <a:gd name="connsiteX10" fmla="*/ 268290 w 569946"/>
                  <a:gd name="connsiteY10" fmla="*/ 4709 h 569695"/>
                  <a:gd name="connsiteX11" fmla="*/ 548087 w 569946"/>
                  <a:gd name="connsiteY11" fmla="*/ 284545 h 569695"/>
                  <a:gd name="connsiteX12" fmla="*/ 553352 w 569946"/>
                  <a:gd name="connsiteY12" fmla="*/ 295829 h 56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9946" h="569695">
                    <a:moveTo>
                      <a:pt x="553352" y="295829"/>
                    </a:moveTo>
                    <a:lnTo>
                      <a:pt x="569899" y="551594"/>
                    </a:lnTo>
                    <a:cubicBezTo>
                      <a:pt x="570651" y="562126"/>
                      <a:pt x="562378" y="570400"/>
                      <a:pt x="551848" y="569648"/>
                    </a:cubicBezTo>
                    <a:lnTo>
                      <a:pt x="296120" y="553099"/>
                    </a:lnTo>
                    <a:cubicBezTo>
                      <a:pt x="292359" y="553099"/>
                      <a:pt x="287846" y="550842"/>
                      <a:pt x="284837" y="547833"/>
                    </a:cubicBezTo>
                    <a:lnTo>
                      <a:pt x="5041" y="267996"/>
                    </a:lnTo>
                    <a:cubicBezTo>
                      <a:pt x="-6241" y="256712"/>
                      <a:pt x="2785" y="237906"/>
                      <a:pt x="18580" y="238658"/>
                    </a:cubicBezTo>
                    <a:lnTo>
                      <a:pt x="235196" y="252951"/>
                    </a:lnTo>
                    <a:cubicBezTo>
                      <a:pt x="245726" y="253703"/>
                      <a:pt x="254000" y="245428"/>
                      <a:pt x="253248" y="234897"/>
                    </a:cubicBezTo>
                    <a:lnTo>
                      <a:pt x="238957" y="18249"/>
                    </a:lnTo>
                    <a:cubicBezTo>
                      <a:pt x="238205" y="2452"/>
                      <a:pt x="257008" y="-5823"/>
                      <a:pt x="268290" y="4709"/>
                    </a:cubicBezTo>
                    <a:lnTo>
                      <a:pt x="548087" y="284545"/>
                    </a:lnTo>
                    <a:cubicBezTo>
                      <a:pt x="551095" y="288307"/>
                      <a:pt x="552600" y="292068"/>
                      <a:pt x="553352" y="295829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751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pt-BR">
                  <a:latin typeface="Century Gothic" panose="020B0502020202020204" charset="0"/>
                </a:endParaRPr>
              </a:p>
            </p:txBody>
          </p:sp>
        </p:grpSp>
        <p:sp>
          <p:nvSpPr>
            <p:cNvPr id="21" name="Freeform: Shape 20"/>
            <p:cNvSpPr/>
            <p:nvPr/>
          </p:nvSpPr>
          <p:spPr>
            <a:xfrm>
              <a:off x="3008217" y="1728497"/>
              <a:ext cx="711525" cy="2528310"/>
            </a:xfrm>
            <a:custGeom>
              <a:avLst/>
              <a:gdLst>
                <a:gd name="connsiteX0" fmla="*/ 0 w 711525"/>
                <a:gd name="connsiteY0" fmla="*/ 0 h 2528310"/>
                <a:gd name="connsiteX1" fmla="*/ 711526 w 711525"/>
                <a:gd name="connsiteY1" fmla="*/ 1359315 h 2528310"/>
                <a:gd name="connsiteX2" fmla="*/ 253472 w 711525"/>
                <a:gd name="connsiteY2" fmla="*/ 2528310 h 2528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525" h="2528310">
                  <a:moveTo>
                    <a:pt x="0" y="0"/>
                  </a:moveTo>
                  <a:cubicBezTo>
                    <a:pt x="418943" y="231693"/>
                    <a:pt x="711526" y="753002"/>
                    <a:pt x="711526" y="1359315"/>
                  </a:cubicBezTo>
                  <a:cubicBezTo>
                    <a:pt x="711526" y="1833232"/>
                    <a:pt x="532516" y="2255996"/>
                    <a:pt x="253472" y="2528310"/>
                  </a:cubicBezTo>
                </a:path>
              </a:pathLst>
            </a:custGeom>
            <a:noFill/>
            <a:ln w="12700" cap="rnd">
              <a:solidFill>
                <a:schemeClr val="tx2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pt-BR">
                <a:latin typeface="Century Gothic" panose="020B0502020202020204" charset="0"/>
              </a:endParaRP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3476625" y="1024890"/>
            <a:ext cx="5420360" cy="41186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Font typeface="Wingdings" panose="05000000000000000000" charset="0"/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Challenges:</a:t>
            </a:r>
          </a:p>
          <a:p>
            <a:pPr indent="0" algn="l">
              <a:buFont typeface="Wingdings" panose="05000000000000000000" charset="0"/>
              <a:buNone/>
            </a:pPr>
            <a:endParaRPr lang="en-US" sz="1600" dirty="0">
              <a:solidFill>
                <a:schemeClr val="tx2"/>
              </a:solidFill>
              <a:latin typeface="Century Gothic" panose="020B0502020202020204" charset="0"/>
              <a:cs typeface="Segoe UI" panose="020B0502040204020203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Sensor integration with Arduino.</a:t>
            </a: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Transmitter and receiver connections.</a:t>
            </a: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Accurate data aggregation and display.</a:t>
            </a: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Finding libraries for wireless communication.</a:t>
            </a: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Limited support for wireless components in Proteus.</a:t>
            </a:r>
          </a:p>
          <a:p>
            <a:pPr indent="0" algn="l">
              <a:buFont typeface="Wingdings" panose="05000000000000000000" charset="0"/>
              <a:buNone/>
            </a:pPr>
            <a:endParaRPr lang="en-US" sz="1600" dirty="0">
              <a:solidFill>
                <a:schemeClr val="tx2"/>
              </a:solidFill>
              <a:latin typeface="Century Gothic" panose="020B0502020202020204" charset="0"/>
              <a:cs typeface="Segoe UI" panose="020B0502040204020203" pitchFamily="3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1600" dirty="0">
              <a:solidFill>
                <a:schemeClr val="tx2"/>
              </a:solidFill>
              <a:latin typeface="Century Gothic" panose="020B0502020202020204" charset="0"/>
              <a:cs typeface="Segoe UI" panose="020B0502040204020203" pitchFamily="34" charset="0"/>
            </a:endParaRPr>
          </a:p>
          <a:p>
            <a:pPr indent="0" algn="l">
              <a:buFont typeface="Wingdings" panose="05000000000000000000" charset="0"/>
              <a:buNone/>
            </a:pP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Limitations:</a:t>
            </a:r>
            <a:endParaRPr lang="en-US" sz="1600" dirty="0">
              <a:solidFill>
                <a:schemeClr val="tx2"/>
              </a:solidFill>
              <a:latin typeface="Century Gothic" panose="020B0502020202020204" charset="0"/>
              <a:cs typeface="Segoe UI" panose="020B0502040204020203" pitchFamily="34" charset="0"/>
            </a:endParaRPr>
          </a:p>
          <a:p>
            <a:pPr indent="0" algn="l">
              <a:buFont typeface="Wingdings" panose="05000000000000000000" charset="0"/>
              <a:buNone/>
            </a:pPr>
            <a:endParaRPr lang="en-US" sz="1600" dirty="0">
              <a:solidFill>
                <a:schemeClr val="tx2"/>
              </a:solidFill>
              <a:latin typeface="Century Gothic" panose="020B0502020202020204" charset="0"/>
              <a:cs typeface="Segoe UI" panose="020B0502040204020203" pitchFamily="34" charset="0"/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Proteus lacks components for wireless connection simulation.</a:t>
            </a: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Inability to simulate wireless network scalability.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244725" y="171450"/>
            <a:ext cx="514477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Challenges &amp; Limitations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5"/>
          <p:cNvSpPr txBox="1">
            <a:spLocks noChangeArrowheads="1"/>
          </p:cNvSpPr>
          <p:nvPr/>
        </p:nvSpPr>
        <p:spPr bwMode="auto">
          <a:xfrm>
            <a:off x="426109" y="2480975"/>
            <a:ext cx="37000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dirty="0">
                <a:solidFill>
                  <a:schemeClr val="accent1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Table of Contents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2024744" y="3126105"/>
            <a:ext cx="380860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/>
          <p:cNvSpPr/>
          <p:nvPr/>
        </p:nvSpPr>
        <p:spPr>
          <a:xfrm>
            <a:off x="5320392" y="1510560"/>
            <a:ext cx="214376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Implementation</a:t>
            </a:r>
          </a:p>
        </p:txBody>
      </p:sp>
      <p:sp>
        <p:nvSpPr>
          <p:cNvPr id="90" name="椭圆 89"/>
          <p:cNvSpPr/>
          <p:nvPr/>
        </p:nvSpPr>
        <p:spPr>
          <a:xfrm>
            <a:off x="4571819" y="142860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1600" b="1" dirty="0">
              <a:solidFill>
                <a:schemeClr val="bg1"/>
              </a:solidFill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5320392" y="2244372"/>
            <a:ext cx="198945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Demonstration</a:t>
            </a:r>
          </a:p>
        </p:txBody>
      </p:sp>
      <p:sp>
        <p:nvSpPr>
          <p:cNvPr id="95" name="椭圆 94"/>
          <p:cNvSpPr/>
          <p:nvPr/>
        </p:nvSpPr>
        <p:spPr>
          <a:xfrm>
            <a:off x="4571819" y="2171937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03</a:t>
            </a:r>
            <a:endParaRPr lang="zh-CN" altLang="en-US" sz="1600" b="1" dirty="0">
              <a:solidFill>
                <a:schemeClr val="bg1"/>
              </a:solidFill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5320392" y="3719230"/>
            <a:ext cx="1378585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Questions</a:t>
            </a:r>
          </a:p>
        </p:txBody>
      </p:sp>
      <p:sp>
        <p:nvSpPr>
          <p:cNvPr id="6" name="椭圆 81"/>
          <p:cNvSpPr/>
          <p:nvPr/>
        </p:nvSpPr>
        <p:spPr>
          <a:xfrm>
            <a:off x="4571819" y="686533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1600" b="1" dirty="0">
              <a:solidFill>
                <a:schemeClr val="bg1"/>
              </a:solidFill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矩形 70"/>
          <p:cNvSpPr/>
          <p:nvPr/>
        </p:nvSpPr>
        <p:spPr>
          <a:xfrm>
            <a:off x="5320392" y="767858"/>
            <a:ext cx="1693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Introduction</a:t>
            </a:r>
          </a:p>
        </p:txBody>
      </p:sp>
      <p:sp>
        <p:nvSpPr>
          <p:cNvPr id="2" name="椭圆 99"/>
          <p:cNvSpPr/>
          <p:nvPr/>
        </p:nvSpPr>
        <p:spPr>
          <a:xfrm>
            <a:off x="4571819" y="2914640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04</a:t>
            </a:r>
            <a:endParaRPr lang="zh-CN" altLang="en-US" sz="1600" b="1" dirty="0">
              <a:solidFill>
                <a:schemeClr val="bg1"/>
              </a:solidFill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椭圆 99"/>
          <p:cNvSpPr/>
          <p:nvPr/>
        </p:nvSpPr>
        <p:spPr>
          <a:xfrm>
            <a:off x="4571819" y="3656955"/>
            <a:ext cx="561600" cy="562630"/>
          </a:xfrm>
          <a:prstGeom prst="ellipse">
            <a:avLst/>
          </a:prstGeom>
          <a:solidFill>
            <a:schemeClr val="accent1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05</a:t>
            </a:r>
            <a:endParaRPr lang="zh-CN" altLang="en-US" sz="1600" b="1" dirty="0">
              <a:solidFill>
                <a:schemeClr val="bg1"/>
              </a:solidFill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矩形 92"/>
          <p:cNvSpPr/>
          <p:nvPr/>
        </p:nvSpPr>
        <p:spPr>
          <a:xfrm>
            <a:off x="5320665" y="2826385"/>
            <a:ext cx="3765550" cy="65087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Challenges, Limitations &amp; </a:t>
            </a:r>
          </a:p>
          <a:p>
            <a:r>
              <a:rPr lang="en-US" altLang="zh-CN" sz="20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Future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94"/>
          <p:cNvSpPr txBox="1">
            <a:spLocks noChangeArrowheads="1"/>
          </p:cNvSpPr>
          <p:nvPr/>
        </p:nvSpPr>
        <p:spPr bwMode="auto">
          <a:xfrm>
            <a:off x="97790" y="1276350"/>
            <a:ext cx="8837930" cy="3035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Miniaturization for water bottle cap integration.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Redesign of sensors and circuitry for compact form factor.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Portable, personal water quality monitoring solution.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Research into miniaturization techniques and power management.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User interface design for effectiveness and user-friendliness.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Integration with mobile app for data visualization and alerts.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GPS-based clean water source locator feature.</a:t>
            </a: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Real-time water quality information for end-users.</a:t>
            </a:r>
          </a:p>
        </p:txBody>
      </p:sp>
      <p:sp>
        <p:nvSpPr>
          <p:cNvPr id="49" name="Rectangle 93"/>
          <p:cNvSpPr>
            <a:spLocks noChangeArrowheads="1"/>
          </p:cNvSpPr>
          <p:nvPr/>
        </p:nvSpPr>
        <p:spPr bwMode="auto">
          <a:xfrm>
            <a:off x="3438795" y="209062"/>
            <a:ext cx="2535555" cy="58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82" tIns="41141" rIns="82282" bIns="41141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5pPr>
            <a:lvl6pPr marL="25146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6pPr>
            <a:lvl7pPr marL="29718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7pPr>
            <a:lvl8pPr marL="34290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8pPr>
            <a:lvl9pPr marL="3886200" indent="-228600" defTabSz="182753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CN" sz="33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entury Gothic" panose="020B0502020202020204" charset="0"/>
                <a:sym typeface="+mn-lt"/>
              </a:rPr>
              <a:t>Future Work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80075" y="1252725"/>
            <a:ext cx="184731" cy="875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endParaRPr lang="en-US" sz="4400" b="1" spc="-150" dirty="0">
              <a:solidFill>
                <a:schemeClr val="accent1"/>
              </a:solidFill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023" y="2634983"/>
            <a:ext cx="3898977" cy="17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000" spc="300" dirty="0"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8600" y="325755"/>
            <a:ext cx="20961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Gothic" panose="020B0502020202020204" charset="0"/>
              </a:rPr>
              <a:t>Questions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057910" y="165163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8600" y="1742440"/>
            <a:ext cx="4504055" cy="29248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en-US" sz="1600">
                <a:solidFill>
                  <a:schemeClr val="tx2"/>
                </a:solidFill>
                <a:latin typeface="Century Gothic" panose="020B0502020202020204" charset="0"/>
                <a:cs typeface="Century Gothic" panose="020B0502020202020204" charset="0"/>
              </a:rPr>
              <a:t>Q1 - Why did we Proteus over other    simulation tools?</a:t>
            </a:r>
          </a:p>
          <a:p>
            <a:pPr algn="just"/>
            <a:endParaRPr lang="en-US" sz="1600">
              <a:solidFill>
                <a:schemeClr val="tx2"/>
              </a:solidFill>
              <a:latin typeface="Century Gothic" panose="020B0502020202020204" charset="0"/>
              <a:cs typeface="Century Gothic" panose="020B0502020202020204" charset="0"/>
            </a:endParaRPr>
          </a:p>
          <a:p>
            <a:pPr algn="just"/>
            <a:r>
              <a:rPr lang="en-US" sz="1600">
                <a:solidFill>
                  <a:schemeClr val="tx2"/>
                </a:solidFill>
                <a:latin typeface="Century Gothic" panose="020B0502020202020204" charset="0"/>
                <a:cs typeface="Century Gothic" panose="020B0502020202020204" charset="0"/>
              </a:rPr>
              <a:t>Q2 - Can you walk us through how we created a 'conversation' between our sensors and the central node in Proteus?</a:t>
            </a:r>
          </a:p>
          <a:p>
            <a:pPr algn="just"/>
            <a:endParaRPr lang="en-US" sz="1600">
              <a:solidFill>
                <a:schemeClr val="tx2"/>
              </a:solidFill>
              <a:latin typeface="Century Gothic" panose="020B0502020202020204" charset="0"/>
              <a:cs typeface="Century Gothic" panose="020B0502020202020204" charset="0"/>
            </a:endParaRPr>
          </a:p>
          <a:p>
            <a:pPr algn="just"/>
            <a:r>
              <a:rPr lang="en-US" sz="1600">
                <a:solidFill>
                  <a:schemeClr val="tx2"/>
                </a:solidFill>
                <a:latin typeface="Century Gothic" panose="020B0502020202020204" charset="0"/>
                <a:cs typeface="Century Gothic" panose="020B0502020202020204" charset="0"/>
              </a:rPr>
              <a:t>Q3 - What exactly are TDS, Turbidity, and water level telling us about water quality, and why was it important to simulate these in real-time?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1485" y="2111375"/>
            <a:ext cx="4120515" cy="946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THANK YOU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80075" y="1252725"/>
            <a:ext cx="184731" cy="875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endParaRPr lang="en-US" sz="4400" b="1" spc="-150" dirty="0">
              <a:solidFill>
                <a:schemeClr val="accent1"/>
              </a:solidFill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673023" y="2634983"/>
            <a:ext cx="3898977" cy="178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z="1000" spc="300" dirty="0"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057910" y="165163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436112" y="2483225"/>
            <a:ext cx="2271777" cy="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Introduction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01</a:t>
            </a:r>
            <a:endParaRPr lang="zh-CN" altLang="en-US" sz="4400" b="1" dirty="0"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94030" y="2850515"/>
            <a:ext cx="3696970" cy="2036445"/>
          </a:xfrm>
          <a:prstGeom prst="roundRect">
            <a:avLst>
              <a:gd name="adj" fmla="val 97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572635" y="2850515"/>
            <a:ext cx="4026535" cy="2037080"/>
          </a:xfrm>
          <a:prstGeom prst="roundRect">
            <a:avLst>
              <a:gd name="adj" fmla="val 973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17675" y="2978150"/>
            <a:ext cx="1249680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300" dirty="0">
                <a:solidFill>
                  <a:schemeClr val="accent5"/>
                </a:solidFill>
                <a:latin typeface="Century Gothic" panose="020B0502020202020204" charset="0"/>
                <a:cs typeface="Segoe UI" panose="020B0502040204020203" pitchFamily="34" charset="0"/>
              </a:rPr>
              <a:t>PROBLEM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120" y="3317240"/>
            <a:ext cx="3527425" cy="14109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Traditional Water purity measuring process require 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manual sampling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 &amp; 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lab analysis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 which are 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time consuming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 and 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lacks real-time monitoring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59145" y="2913380"/>
            <a:ext cx="148145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300" dirty="0">
                <a:solidFill>
                  <a:schemeClr val="accent5"/>
                </a:solidFill>
                <a:latin typeface="Century Gothic" panose="020B0502020202020204" charset="0"/>
                <a:cs typeface="Segoe UI" panose="020B0502040204020203" pitchFamily="34" charset="0"/>
              </a:rPr>
              <a:t>SOLUTION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67250" y="3251200"/>
            <a:ext cx="3865245" cy="1477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There is a need for a 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smart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, 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automated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 system that can continuously monitor and assess water quality parameters in 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real-time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 that Can trigger </a:t>
            </a:r>
            <a:r>
              <a:rPr lang="en-US" sz="1600" b="1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immediate alerts</a:t>
            </a:r>
            <a:r>
              <a:rPr lang="en-US" sz="1600" dirty="0">
                <a:solidFill>
                  <a:schemeClr val="tx2"/>
                </a:solidFill>
                <a:latin typeface="Century Gothic" panose="020B0502020202020204" charset="0"/>
                <a:cs typeface="Segoe UI" panose="020B0502040204020203" pitchFamily="34" charset="0"/>
              </a:rPr>
              <a:t> when water quality parameters exceed safe levels.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 idx="4294967295"/>
          </p:nvPr>
        </p:nvSpPr>
        <p:spPr>
          <a:xfrm>
            <a:off x="0" y="205740"/>
            <a:ext cx="8229600" cy="537210"/>
          </a:xfrm>
        </p:spPr>
        <p:txBody>
          <a:bodyPr/>
          <a:lstStyle/>
          <a:p>
            <a:pPr algn="ctr"/>
            <a:r>
              <a:rPr lang="en-US" dirty="0">
                <a:latin typeface="Century Gothic" panose="020B0502020202020204" charset="0"/>
              </a:rPr>
              <a:t>       </a:t>
            </a:r>
            <a:r>
              <a:rPr lang="en-US" sz="3200" b="1" dirty="0">
                <a:solidFill>
                  <a:schemeClr val="tx2"/>
                </a:solidFill>
                <a:latin typeface="Century Gothic" panose="020B0502020202020204" charset="0"/>
              </a:rPr>
              <a:t>Motive of the Project</a:t>
            </a:r>
          </a:p>
        </p:txBody>
      </p:sp>
      <p:pic>
        <p:nvPicPr>
          <p:cNvPr id="19" name="Picture Placeholder 1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842135" y="1060450"/>
            <a:ext cx="1000760" cy="1178560"/>
          </a:xfrm>
          <a:prstGeom prst="rect">
            <a:avLst/>
          </a:prstGeom>
        </p:spPr>
      </p:pic>
      <p:pic>
        <p:nvPicPr>
          <p:cNvPr id="21" name="Picture Placeholder 20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5918835" y="951865"/>
            <a:ext cx="1216660" cy="12369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US" dirty="0">
                <a:latin typeface="Century Gothic" panose="020B0502020202020204" charset="0"/>
              </a:rPr>
              <a:t> </a:t>
            </a:r>
          </a:p>
        </p:txBody>
      </p:sp>
      <p:sp>
        <p:nvSpPr>
          <p:cNvPr id="264" name="TextBox 263"/>
          <p:cNvSpPr txBox="1"/>
          <p:nvPr/>
        </p:nvSpPr>
        <p:spPr>
          <a:xfrm flipH="1">
            <a:off x="3967480" y="1141095"/>
            <a:ext cx="50342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Simulation for the concept of a smart water bottle cap for real-time water purity monitoring system.</a:t>
            </a: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Utilizes sensors to measure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TDS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,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temperature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,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turbidity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, and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water level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.</a:t>
            </a: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Integrates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Arduino 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microcontrollers and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wireless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communication.</a:t>
            </a: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Simulated using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Proteus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 software.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187553" y="1065848"/>
            <a:ext cx="18473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5">
              <a:latin typeface="Century Gothic" panose="020B050202020202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642118" y="97790"/>
            <a:ext cx="353187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Century Gothic" panose="020B0502020202020204" charset="0"/>
              </a:rPr>
              <a:t>Project Overview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</p:blipFill>
        <p:spPr>
          <a:xfrm>
            <a:off x="381635" y="1423671"/>
            <a:ext cx="2842828" cy="16564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US" dirty="0">
                <a:latin typeface="Century Gothic" panose="020B0502020202020204" charset="0"/>
              </a:rPr>
              <a:t> </a:t>
            </a:r>
          </a:p>
        </p:txBody>
      </p:sp>
      <p:sp>
        <p:nvSpPr>
          <p:cNvPr id="264" name="TextBox 263"/>
          <p:cNvSpPr txBox="1"/>
          <p:nvPr/>
        </p:nvSpPr>
        <p:spPr>
          <a:xfrm flipH="1">
            <a:off x="865505" y="1141095"/>
            <a:ext cx="7412355" cy="2616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Design a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cost-effective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sensor system for real-time measurement of water purity units. </a:t>
            </a:r>
          </a:p>
          <a:p>
            <a:pPr marL="342900" indent="-342900" algn="just">
              <a:buFont typeface="Wingdings" panose="05000000000000000000" charset="0"/>
              <a:buChar char="Ø"/>
            </a:pPr>
            <a:endParaRPr lang="en-US" sz="2000" dirty="0">
              <a:solidFill>
                <a:schemeClr val="tx2"/>
              </a:solidFill>
              <a:latin typeface="Century Gothic" panose="020B0502020202020204" charset="0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Develop a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wireless network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to connect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multiple sensor nodes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for comprehensive monitoring.</a:t>
            </a:r>
          </a:p>
          <a:p>
            <a:pPr marL="342900" indent="-342900" algn="just">
              <a:buFont typeface="Wingdings" panose="05000000000000000000" charset="0"/>
              <a:buChar char="Ø"/>
            </a:pPr>
            <a:endParaRPr lang="en-US" sz="2000" dirty="0">
              <a:solidFill>
                <a:schemeClr val="tx2"/>
              </a:solidFill>
              <a:latin typeface="Century Gothic" panose="020B0502020202020204" charset="0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Implement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data acquisition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and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digital data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display on 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virtual terminal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.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187553" y="1065848"/>
            <a:ext cx="18473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5">
              <a:latin typeface="Century Gothic" panose="020B050202020202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605288" y="97790"/>
            <a:ext cx="36055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Century Gothic" panose="020B0502020202020204" charset="0"/>
              </a:rPr>
              <a:t>Project Objective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US" dirty="0">
                <a:latin typeface="Century Gothic" panose="020B0502020202020204" charset="0"/>
              </a:rPr>
              <a:t> </a:t>
            </a:r>
          </a:p>
        </p:txBody>
      </p:sp>
      <p:sp>
        <p:nvSpPr>
          <p:cNvPr id="264" name="TextBox 263"/>
          <p:cNvSpPr txBox="1"/>
          <p:nvPr/>
        </p:nvSpPr>
        <p:spPr>
          <a:xfrm flipH="1">
            <a:off x="224790" y="1500505"/>
            <a:ext cx="4204335" cy="3321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Efficiency: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Replaces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labor-intensive and time-consuming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traditional methods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with an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automated, real-time system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.</a:t>
            </a:r>
          </a:p>
          <a:p>
            <a:pPr marL="342900" indent="-342900" algn="just">
              <a:buFont typeface="Wingdings" panose="05000000000000000000" charset="0"/>
              <a:buChar char="Ø"/>
            </a:pPr>
            <a:endParaRPr lang="en-US" sz="2000" dirty="0">
              <a:solidFill>
                <a:schemeClr val="tx2"/>
              </a:solidFill>
              <a:latin typeface="Century Gothic" panose="020B0502020202020204" charset="0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Scalability: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Offers a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low-cost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, scalable solution for widespread water quality monitoring.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5187553" y="1065848"/>
            <a:ext cx="184731" cy="24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5">
              <a:latin typeface="Century Gothic" panose="020B0502020202020204" charset="0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2519680" y="-1905"/>
            <a:ext cx="3776345" cy="487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Century Gothic" panose="020B0502020202020204" charset="0"/>
              </a:rPr>
              <a:t>Project Relevance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275" y="822960"/>
            <a:ext cx="300037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300" dirty="0">
                <a:solidFill>
                  <a:schemeClr val="accent5"/>
                </a:solidFill>
                <a:latin typeface="Century Gothic" panose="020B0502020202020204" charset="0"/>
                <a:cs typeface="Segoe UI" panose="020B0502040204020203" pitchFamily="34" charset="0"/>
              </a:rPr>
              <a:t>Why is it Important?</a:t>
            </a:r>
          </a:p>
        </p:txBody>
      </p:sp>
      <p:sp>
        <p:nvSpPr>
          <p:cNvPr id="3" name="TextBox 13"/>
          <p:cNvSpPr txBox="1"/>
          <p:nvPr/>
        </p:nvSpPr>
        <p:spPr>
          <a:xfrm>
            <a:off x="5187315" y="822960"/>
            <a:ext cx="3188335" cy="2457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300" dirty="0">
                <a:solidFill>
                  <a:schemeClr val="accent5"/>
                </a:solidFill>
                <a:latin typeface="Century Gothic" panose="020B0502020202020204" charset="0"/>
                <a:cs typeface="Segoe UI" panose="020B0502040204020203" pitchFamily="34" charset="0"/>
              </a:rPr>
              <a:t>Why is it Intresting?</a:t>
            </a:r>
          </a:p>
        </p:txBody>
      </p:sp>
      <p:sp>
        <p:nvSpPr>
          <p:cNvPr id="5" name="TextBox 263"/>
          <p:cNvSpPr txBox="1"/>
          <p:nvPr/>
        </p:nvSpPr>
        <p:spPr>
          <a:xfrm flipH="1">
            <a:off x="4571365" y="1500505"/>
            <a:ext cx="4406900" cy="3127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Innovation: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Demonstrates the potential of IoT technologies in enhancing water quality management.</a:t>
            </a:r>
          </a:p>
          <a:p>
            <a:pPr marL="342900" indent="-342900" algn="just">
              <a:buFont typeface="Wingdings" panose="05000000000000000000" charset="0"/>
              <a:buChar char="Ø"/>
            </a:pPr>
            <a:endParaRPr lang="en-US" sz="2000" dirty="0">
              <a:solidFill>
                <a:schemeClr val="tx2"/>
              </a:solidFill>
              <a:latin typeface="Century Gothic" panose="020B0502020202020204" charset="0"/>
            </a:endParaRPr>
          </a:p>
          <a:p>
            <a:pPr marL="342900" indent="-342900" algn="just">
              <a:buFont typeface="Wingdings" panose="05000000000000000000" charset="0"/>
              <a:buChar char="Ø"/>
            </a:pP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Exploring IoT: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Showcases the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potential of IoT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and </a:t>
            </a:r>
            <a:r>
              <a:rPr lang="en-US" sz="2000" b="1" dirty="0">
                <a:solidFill>
                  <a:schemeClr val="tx2"/>
                </a:solidFill>
                <a:latin typeface="Century Gothic" panose="020B0502020202020204" charset="0"/>
              </a:rPr>
              <a:t>smart wireless systems</a:t>
            </a:r>
            <a:r>
              <a:rPr lang="en-US" sz="2000" dirty="0">
                <a:solidFill>
                  <a:schemeClr val="tx2"/>
                </a:solidFill>
                <a:latin typeface="Century Gothic" panose="020B0502020202020204" charset="0"/>
              </a:rPr>
              <a:t> in addressing real-world problems.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4030" y="1406525"/>
            <a:ext cx="3696970" cy="3480435"/>
          </a:xfrm>
          <a:prstGeom prst="roundRect">
            <a:avLst>
              <a:gd name="adj" fmla="val 973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charset="0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136525" y="1355725"/>
            <a:ext cx="4406265" cy="351028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4629150" y="1341120"/>
            <a:ext cx="4434205" cy="3522980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3115628" y="2483225"/>
            <a:ext cx="2912745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2800" b="1" dirty="0">
                <a:solidFill>
                  <a:schemeClr val="tx2"/>
                </a:solidFill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Implementation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4333618" y="3150590"/>
            <a:ext cx="476764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3996225" y="1328366"/>
            <a:ext cx="1151549" cy="115154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Century Gothic" panose="020B0502020202020204" charset="0"/>
                <a:ea typeface="Calibri" panose="020F0502020204030204" pitchFamily="34" charset="0"/>
                <a:cs typeface="Calibri" panose="020F0502020204030204" pitchFamily="34" charset="0"/>
                <a:sym typeface="+mn-lt"/>
              </a:rPr>
              <a:t>02</a:t>
            </a:r>
            <a:endParaRPr lang="zh-CN" altLang="en-US" sz="4400" b="1" dirty="0">
              <a:latin typeface="Century Gothic" panose="020B0502020202020204" charset="0"/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730359" y="1174110"/>
            <a:ext cx="3684644" cy="3688215"/>
            <a:chOff x="3638892" y="1565480"/>
            <a:chExt cx="4912858" cy="4917620"/>
          </a:xfrm>
        </p:grpSpPr>
        <p:sp>
          <p:nvSpPr>
            <p:cNvPr id="5" name="Freeform 5"/>
            <p:cNvSpPr/>
            <p:nvPr/>
          </p:nvSpPr>
          <p:spPr bwMode="auto">
            <a:xfrm rot="2700000">
              <a:off x="6161251" y="4741338"/>
              <a:ext cx="609741" cy="1663219"/>
            </a:xfrm>
            <a:custGeom>
              <a:avLst/>
              <a:gdLst>
                <a:gd name="T0" fmla="*/ 0 w 573"/>
                <a:gd name="T1" fmla="*/ 0 h 1563"/>
                <a:gd name="T2" fmla="*/ 0 w 573"/>
                <a:gd name="T3" fmla="*/ 1563 h 1563"/>
                <a:gd name="T4" fmla="*/ 573 w 573"/>
                <a:gd name="T5" fmla="*/ 988 h 1563"/>
                <a:gd name="T6" fmla="*/ 573 w 573"/>
                <a:gd name="T7" fmla="*/ 0 h 1563"/>
                <a:gd name="T8" fmla="*/ 0 w 573"/>
                <a:gd name="T9" fmla="*/ 0 h 1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1563">
                  <a:moveTo>
                    <a:pt x="0" y="0"/>
                  </a:moveTo>
                  <a:lnTo>
                    <a:pt x="0" y="1563"/>
                  </a:lnTo>
                  <a:lnTo>
                    <a:pt x="573" y="988"/>
                  </a:lnTo>
                  <a:lnTo>
                    <a:pt x="5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85000"/>
                <a:lumOff val="1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6" name="Freeform 6"/>
            <p:cNvSpPr/>
            <p:nvPr/>
          </p:nvSpPr>
          <p:spPr bwMode="auto">
            <a:xfrm rot="2700000">
              <a:off x="5415641" y="1645930"/>
              <a:ext cx="611869" cy="1662155"/>
            </a:xfrm>
            <a:custGeom>
              <a:avLst/>
              <a:gdLst>
                <a:gd name="T0" fmla="*/ 0 w 575"/>
                <a:gd name="T1" fmla="*/ 572 h 1562"/>
                <a:gd name="T2" fmla="*/ 0 w 575"/>
                <a:gd name="T3" fmla="*/ 1562 h 1562"/>
                <a:gd name="T4" fmla="*/ 575 w 575"/>
                <a:gd name="T5" fmla="*/ 1562 h 1562"/>
                <a:gd name="T6" fmla="*/ 575 w 575"/>
                <a:gd name="T7" fmla="*/ 0 h 1562"/>
                <a:gd name="T8" fmla="*/ 0 w 575"/>
                <a:gd name="T9" fmla="*/ 572 h 1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5" h="1562">
                  <a:moveTo>
                    <a:pt x="0" y="572"/>
                  </a:moveTo>
                  <a:lnTo>
                    <a:pt x="0" y="1562"/>
                  </a:lnTo>
                  <a:lnTo>
                    <a:pt x="575" y="1562"/>
                  </a:lnTo>
                  <a:lnTo>
                    <a:pt x="575" y="0"/>
                  </a:lnTo>
                  <a:lnTo>
                    <a:pt x="0" y="5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7" name="Freeform 7"/>
            <p:cNvSpPr/>
            <p:nvPr/>
          </p:nvSpPr>
          <p:spPr bwMode="auto">
            <a:xfrm rot="2700000">
              <a:off x="3712451" y="4089435"/>
              <a:ext cx="1665348" cy="611869"/>
            </a:xfrm>
            <a:custGeom>
              <a:avLst/>
              <a:gdLst>
                <a:gd name="T0" fmla="*/ 0 w 1565"/>
                <a:gd name="T1" fmla="*/ 0 h 575"/>
                <a:gd name="T2" fmla="*/ 577 w 1565"/>
                <a:gd name="T3" fmla="*/ 575 h 575"/>
                <a:gd name="T4" fmla="*/ 1565 w 1565"/>
                <a:gd name="T5" fmla="*/ 575 h 575"/>
                <a:gd name="T6" fmla="*/ 1565 w 1565"/>
                <a:gd name="T7" fmla="*/ 0 h 575"/>
                <a:gd name="T8" fmla="*/ 0 w 1565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5" h="575">
                  <a:moveTo>
                    <a:pt x="0" y="0"/>
                  </a:moveTo>
                  <a:lnTo>
                    <a:pt x="577" y="575"/>
                  </a:lnTo>
                  <a:lnTo>
                    <a:pt x="1565" y="575"/>
                  </a:lnTo>
                  <a:lnTo>
                    <a:pt x="15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8" name="Freeform 8"/>
            <p:cNvSpPr/>
            <p:nvPr/>
          </p:nvSpPr>
          <p:spPr bwMode="auto">
            <a:xfrm rot="2700000">
              <a:off x="6810209" y="3347991"/>
              <a:ext cx="1663220" cy="608676"/>
            </a:xfrm>
            <a:custGeom>
              <a:avLst/>
              <a:gdLst>
                <a:gd name="T0" fmla="*/ 990 w 1563"/>
                <a:gd name="T1" fmla="*/ 0 h 572"/>
                <a:gd name="T2" fmla="*/ 0 w 1563"/>
                <a:gd name="T3" fmla="*/ 0 h 572"/>
                <a:gd name="T4" fmla="*/ 0 w 1563"/>
                <a:gd name="T5" fmla="*/ 572 h 572"/>
                <a:gd name="T6" fmla="*/ 1563 w 1563"/>
                <a:gd name="T7" fmla="*/ 572 h 572"/>
                <a:gd name="T8" fmla="*/ 990 w 1563"/>
                <a:gd name="T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3" h="572">
                  <a:moveTo>
                    <a:pt x="990" y="0"/>
                  </a:moveTo>
                  <a:lnTo>
                    <a:pt x="0" y="0"/>
                  </a:lnTo>
                  <a:lnTo>
                    <a:pt x="0" y="572"/>
                  </a:lnTo>
                  <a:lnTo>
                    <a:pt x="1563" y="572"/>
                  </a:lnTo>
                  <a:lnTo>
                    <a:pt x="990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 rot="2700000">
              <a:off x="6831777" y="2637637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9" name="Freeform 9"/>
            <p:cNvSpPr/>
            <p:nvPr/>
          </p:nvSpPr>
          <p:spPr bwMode="auto">
            <a:xfrm rot="2700000">
              <a:off x="5554970" y="2190651"/>
              <a:ext cx="2203793" cy="953451"/>
            </a:xfrm>
            <a:custGeom>
              <a:avLst/>
              <a:gdLst>
                <a:gd name="T0" fmla="*/ 2071 w 2071"/>
                <a:gd name="T1" fmla="*/ 449 h 896"/>
                <a:gd name="T2" fmla="*/ 1501 w 2071"/>
                <a:gd name="T3" fmla="*/ 0 h 896"/>
                <a:gd name="T4" fmla="*/ 1501 w 2071"/>
                <a:gd name="T5" fmla="*/ 162 h 896"/>
                <a:gd name="T6" fmla="*/ 575 w 2071"/>
                <a:gd name="T7" fmla="*/ 162 h 896"/>
                <a:gd name="T8" fmla="*/ 0 w 2071"/>
                <a:gd name="T9" fmla="*/ 734 h 896"/>
                <a:gd name="T10" fmla="*/ 1501 w 2071"/>
                <a:gd name="T11" fmla="*/ 734 h 896"/>
                <a:gd name="T12" fmla="*/ 1501 w 2071"/>
                <a:gd name="T13" fmla="*/ 896 h 896"/>
                <a:gd name="T14" fmla="*/ 2071 w 2071"/>
                <a:gd name="T15" fmla="*/ 449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1" h="896">
                  <a:moveTo>
                    <a:pt x="2071" y="449"/>
                  </a:moveTo>
                  <a:lnTo>
                    <a:pt x="1501" y="0"/>
                  </a:lnTo>
                  <a:lnTo>
                    <a:pt x="1501" y="162"/>
                  </a:lnTo>
                  <a:lnTo>
                    <a:pt x="575" y="162"/>
                  </a:lnTo>
                  <a:lnTo>
                    <a:pt x="0" y="734"/>
                  </a:lnTo>
                  <a:lnTo>
                    <a:pt x="1501" y="734"/>
                  </a:lnTo>
                  <a:lnTo>
                    <a:pt x="1501" y="896"/>
                  </a:lnTo>
                  <a:lnTo>
                    <a:pt x="2071" y="44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20" name="Freeform 15"/>
            <p:cNvSpPr/>
            <p:nvPr/>
          </p:nvSpPr>
          <p:spPr bwMode="auto">
            <a:xfrm rot="18900000" flipH="1">
              <a:off x="6541545" y="4559269"/>
              <a:ext cx="735961" cy="1155166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21" name="Freeform 15"/>
            <p:cNvSpPr/>
            <p:nvPr/>
          </p:nvSpPr>
          <p:spPr bwMode="auto">
            <a:xfrm rot="2700000" flipH="1">
              <a:off x="4622485" y="4249677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0" name="Freeform 10"/>
            <p:cNvSpPr/>
            <p:nvPr/>
          </p:nvSpPr>
          <p:spPr bwMode="auto">
            <a:xfrm rot="2700000">
              <a:off x="4431814" y="4907138"/>
              <a:ext cx="2199536" cy="952387"/>
            </a:xfrm>
            <a:custGeom>
              <a:avLst/>
              <a:gdLst>
                <a:gd name="T0" fmla="*/ 2067 w 2067"/>
                <a:gd name="T1" fmla="*/ 159 h 895"/>
                <a:gd name="T2" fmla="*/ 570 w 2067"/>
                <a:gd name="T3" fmla="*/ 159 h 895"/>
                <a:gd name="T4" fmla="*/ 570 w 2067"/>
                <a:gd name="T5" fmla="*/ 0 h 895"/>
                <a:gd name="T6" fmla="*/ 0 w 2067"/>
                <a:gd name="T7" fmla="*/ 446 h 895"/>
                <a:gd name="T8" fmla="*/ 570 w 2067"/>
                <a:gd name="T9" fmla="*/ 895 h 895"/>
                <a:gd name="T10" fmla="*/ 570 w 2067"/>
                <a:gd name="T11" fmla="*/ 734 h 895"/>
                <a:gd name="T12" fmla="*/ 1494 w 2067"/>
                <a:gd name="T13" fmla="*/ 734 h 895"/>
                <a:gd name="T14" fmla="*/ 2067 w 2067"/>
                <a:gd name="T15" fmla="*/ 159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7" h="895">
                  <a:moveTo>
                    <a:pt x="2067" y="159"/>
                  </a:moveTo>
                  <a:lnTo>
                    <a:pt x="570" y="159"/>
                  </a:lnTo>
                  <a:lnTo>
                    <a:pt x="570" y="0"/>
                  </a:lnTo>
                  <a:lnTo>
                    <a:pt x="0" y="446"/>
                  </a:lnTo>
                  <a:lnTo>
                    <a:pt x="570" y="895"/>
                  </a:lnTo>
                  <a:lnTo>
                    <a:pt x="570" y="734"/>
                  </a:lnTo>
                  <a:lnTo>
                    <a:pt x="1494" y="734"/>
                  </a:lnTo>
                  <a:lnTo>
                    <a:pt x="2067" y="159"/>
                  </a:lnTo>
                  <a:close/>
                </a:path>
              </a:pathLst>
            </a:custGeom>
            <a:solidFill>
              <a:schemeClr val="accent2">
                <a:lumMod val="75000"/>
                <a:lumOff val="25000"/>
              </a:schemeClr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4" name="Freeform 15"/>
            <p:cNvSpPr/>
            <p:nvPr/>
          </p:nvSpPr>
          <p:spPr bwMode="auto">
            <a:xfrm rot="18900000">
              <a:off x="4912717" y="2328045"/>
              <a:ext cx="735961" cy="1178385"/>
            </a:xfrm>
            <a:custGeom>
              <a:avLst/>
              <a:gdLst>
                <a:gd name="T0" fmla="*/ 0 w 318"/>
                <a:gd name="T1" fmla="*/ 0 h 832"/>
                <a:gd name="T2" fmla="*/ 318 w 318"/>
                <a:gd name="T3" fmla="*/ 415 h 832"/>
                <a:gd name="T4" fmla="*/ 0 w 318"/>
                <a:gd name="T5" fmla="*/ 832 h 832"/>
                <a:gd name="T6" fmla="*/ 0 w 318"/>
                <a:gd name="T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8" h="832">
                  <a:moveTo>
                    <a:pt x="0" y="0"/>
                  </a:moveTo>
                  <a:lnTo>
                    <a:pt x="318" y="415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1" name="Freeform 11"/>
            <p:cNvSpPr/>
            <p:nvPr/>
          </p:nvSpPr>
          <p:spPr bwMode="auto">
            <a:xfrm rot="2700000">
              <a:off x="6975256" y="3487320"/>
              <a:ext cx="952388" cy="2200600"/>
            </a:xfrm>
            <a:custGeom>
              <a:avLst/>
              <a:gdLst>
                <a:gd name="T0" fmla="*/ 734 w 895"/>
                <a:gd name="T1" fmla="*/ 1498 h 2068"/>
                <a:gd name="T2" fmla="*/ 734 w 895"/>
                <a:gd name="T3" fmla="*/ 572 h 2068"/>
                <a:gd name="T4" fmla="*/ 161 w 895"/>
                <a:gd name="T5" fmla="*/ 0 h 2068"/>
                <a:gd name="T6" fmla="*/ 161 w 895"/>
                <a:gd name="T7" fmla="*/ 1498 h 2068"/>
                <a:gd name="T8" fmla="*/ 0 w 895"/>
                <a:gd name="T9" fmla="*/ 1498 h 2068"/>
                <a:gd name="T10" fmla="*/ 449 w 895"/>
                <a:gd name="T11" fmla="*/ 2068 h 2068"/>
                <a:gd name="T12" fmla="*/ 895 w 895"/>
                <a:gd name="T13" fmla="*/ 1498 h 2068"/>
                <a:gd name="T14" fmla="*/ 734 w 895"/>
                <a:gd name="T15" fmla="*/ 1498 h 2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8">
                  <a:moveTo>
                    <a:pt x="734" y="1498"/>
                  </a:moveTo>
                  <a:lnTo>
                    <a:pt x="734" y="572"/>
                  </a:lnTo>
                  <a:lnTo>
                    <a:pt x="161" y="0"/>
                  </a:lnTo>
                  <a:lnTo>
                    <a:pt x="161" y="1498"/>
                  </a:lnTo>
                  <a:lnTo>
                    <a:pt x="0" y="1498"/>
                  </a:lnTo>
                  <a:lnTo>
                    <a:pt x="449" y="2068"/>
                  </a:lnTo>
                  <a:lnTo>
                    <a:pt x="895" y="1498"/>
                  </a:lnTo>
                  <a:lnTo>
                    <a:pt x="734" y="149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2" name="Freeform 12"/>
            <p:cNvSpPr/>
            <p:nvPr/>
          </p:nvSpPr>
          <p:spPr bwMode="auto">
            <a:xfrm rot="2700000">
              <a:off x="4261934" y="2362724"/>
              <a:ext cx="952388" cy="2198471"/>
            </a:xfrm>
            <a:custGeom>
              <a:avLst/>
              <a:gdLst>
                <a:gd name="T0" fmla="*/ 895 w 895"/>
                <a:gd name="T1" fmla="*/ 570 h 2066"/>
                <a:gd name="T2" fmla="*/ 446 w 895"/>
                <a:gd name="T3" fmla="*/ 0 h 2066"/>
                <a:gd name="T4" fmla="*/ 0 w 895"/>
                <a:gd name="T5" fmla="*/ 570 h 2066"/>
                <a:gd name="T6" fmla="*/ 159 w 895"/>
                <a:gd name="T7" fmla="*/ 570 h 2066"/>
                <a:gd name="T8" fmla="*/ 159 w 895"/>
                <a:gd name="T9" fmla="*/ 1494 h 2066"/>
                <a:gd name="T10" fmla="*/ 734 w 895"/>
                <a:gd name="T11" fmla="*/ 2066 h 2066"/>
                <a:gd name="T12" fmla="*/ 734 w 895"/>
                <a:gd name="T13" fmla="*/ 570 h 2066"/>
                <a:gd name="T14" fmla="*/ 895 w 895"/>
                <a:gd name="T15" fmla="*/ 570 h 2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5" h="2066">
                  <a:moveTo>
                    <a:pt x="895" y="570"/>
                  </a:moveTo>
                  <a:lnTo>
                    <a:pt x="446" y="0"/>
                  </a:lnTo>
                  <a:lnTo>
                    <a:pt x="0" y="570"/>
                  </a:lnTo>
                  <a:lnTo>
                    <a:pt x="159" y="570"/>
                  </a:lnTo>
                  <a:lnTo>
                    <a:pt x="159" y="1494"/>
                  </a:lnTo>
                  <a:lnTo>
                    <a:pt x="734" y="2066"/>
                  </a:lnTo>
                  <a:lnTo>
                    <a:pt x="734" y="570"/>
                  </a:lnTo>
                  <a:lnTo>
                    <a:pt x="895" y="57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IN" sz="1015">
                <a:latin typeface="Century Gothic" panose="020B050202020202020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34885" y="2921992"/>
              <a:ext cx="502701" cy="4001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Open Sans" pitchFamily="34" charset="0"/>
                </a:rPr>
                <a:t>04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39926" y="2921992"/>
              <a:ext cx="502701" cy="4001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 dirty="0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Open Sans" pitchFamily="34" charset="0"/>
                </a:rPr>
                <a:t>01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34885" y="4714651"/>
              <a:ext cx="502701" cy="4001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Open Sans" pitchFamily="34" charset="0"/>
                </a:rPr>
                <a:t>03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Open Sans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39926" y="4714651"/>
              <a:ext cx="502701" cy="40010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IN" b="1">
                  <a:solidFill>
                    <a:schemeClr val="bg1"/>
                  </a:solidFill>
                  <a:latin typeface="Century Gothic" panose="020B0502020202020204" charset="0"/>
                  <a:ea typeface="Open Sans" pitchFamily="34" charset="0"/>
                  <a:cs typeface="Open Sans" pitchFamily="34" charset="0"/>
                </a:rPr>
                <a:t>02</a:t>
              </a:r>
              <a:endParaRPr lang="en-IN" b="1" dirty="0">
                <a:solidFill>
                  <a:schemeClr val="bg1"/>
                </a:solidFill>
                <a:latin typeface="Century Gothic" panose="020B050202020202020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1885" y="266065"/>
            <a:ext cx="6920230" cy="533400"/>
          </a:xfrm>
        </p:spPr>
        <p:txBody>
          <a:bodyPr/>
          <a:lstStyle/>
          <a:p>
            <a:r>
              <a:rPr lang="en-US" dirty="0">
                <a:latin typeface="Century Gothic" panose="020B0502020202020204" charset="0"/>
              </a:rPr>
              <a:t>    </a:t>
            </a:r>
            <a:r>
              <a:rPr lang="en-US" sz="3200" b="1" dirty="0">
                <a:solidFill>
                  <a:schemeClr val="tx2"/>
                </a:solidFill>
                <a:latin typeface="Century Gothic" panose="020B0502020202020204" charset="0"/>
              </a:rPr>
              <a:t>Overview of the Implementation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726487" y="1370735"/>
            <a:ext cx="20218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Research/Contex: Literature Review</a:t>
            </a:r>
          </a:p>
          <a:p>
            <a:pPr algn="just"/>
            <a:endParaRPr lang="en-US" altLang="zh-CN" sz="1400" b="1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0224" y="1377315"/>
            <a:ext cx="29229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Integrating Sensor nodes into wireless sensor network</a:t>
            </a:r>
            <a:endParaRPr lang="zh-CN" altLang="en-US" sz="1400" b="1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  <a:p>
            <a:pPr algn="just"/>
            <a:endParaRPr lang="zh-CN" altLang="en-US" sz="1400" b="1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53380" y="4264025"/>
            <a:ext cx="2131695" cy="3422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4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Tools &amp; Libraries</a:t>
            </a:r>
            <a:endParaRPr lang="zh-CN" altLang="en-US" sz="1400" b="1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  <a:p>
            <a:pPr algn="r"/>
            <a:endParaRPr lang="zh-CN" altLang="en-US" sz="1400" b="1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2400" y="4029710"/>
            <a:ext cx="3289301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2"/>
                </a:solidFill>
                <a:latin typeface="Century Gothic" panose="020B0502020202020204" charset="0"/>
                <a:ea typeface="Microsoft YaHei" panose="020B0503020204020204" charset="-122"/>
                <a:cs typeface="Century Gothic" panose="020B0502020202020204" charset="0"/>
              </a:rPr>
              <a:t>Virtual prototyping of sensor nodes using Proteus</a:t>
            </a:r>
            <a:endParaRPr lang="zh-CN" altLang="en-US" sz="1400" b="1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  <a:p>
            <a:endParaRPr lang="zh-CN" altLang="en-US" sz="1400" b="1" dirty="0">
              <a:solidFill>
                <a:schemeClr val="tx2"/>
              </a:solidFill>
              <a:latin typeface="Century Gothic" panose="020B0502020202020204" charset="0"/>
              <a:ea typeface="Microsoft YaHei" panose="020B0503020204020204" charset="-122"/>
              <a:cs typeface="Century Gothic" panose="020B0502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079105" y="1572740"/>
            <a:ext cx="884803" cy="0"/>
          </a:xfrm>
          <a:prstGeom prst="straightConnector1">
            <a:avLst/>
          </a:prstGeom>
          <a:ln w="19050" cap="rnd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019620" y="3431968"/>
            <a:ext cx="0" cy="704803"/>
          </a:xfrm>
          <a:prstGeom prst="straightConnector1">
            <a:avLst/>
          </a:prstGeom>
          <a:ln w="19050" cap="rnd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3125773" y="4448608"/>
            <a:ext cx="888100" cy="0"/>
          </a:xfrm>
          <a:prstGeom prst="straightConnector1">
            <a:avLst/>
          </a:prstGeom>
          <a:ln w="19050" cap="rnd">
            <a:solidFill>
              <a:schemeClr val="accent2">
                <a:lumMod val="85000"/>
                <a:lumOff val="1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134437" y="1884578"/>
            <a:ext cx="0" cy="704804"/>
          </a:xfrm>
          <a:prstGeom prst="straightConnector1">
            <a:avLst/>
          </a:prstGeom>
          <a:ln w="19050" cap="rnd">
            <a:solidFill>
              <a:schemeClr val="accent1">
                <a:lumMod val="7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88*90"/>
  <p:tag name="TABLE_ENDDRAG_RECT" val="8*157*388*90"/>
</p:tagLst>
</file>

<file path=ppt/theme/theme1.xml><?xml version="1.0" encoding="utf-8"?>
<a:theme xmlns:a="http://schemas.openxmlformats.org/drawingml/2006/main" name="Office Theme">
  <a:themeElements>
    <a:clrScheme name="推荐色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6DC2"/>
      </a:accent1>
      <a:accent2>
        <a:srgbClr val="000000"/>
      </a:accent2>
      <a:accent3>
        <a:srgbClr val="4B5050"/>
      </a:accent3>
      <a:accent4>
        <a:srgbClr val="91969B"/>
      </a:accent4>
      <a:accent5>
        <a:srgbClr val="4B5050"/>
      </a:accent5>
      <a:accent6>
        <a:srgbClr val="91969B"/>
      </a:accent6>
      <a:hlink>
        <a:srgbClr val="F33B48"/>
      </a:hlink>
      <a:folHlink>
        <a:srgbClr val="FFC000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896</Words>
  <Application>Microsoft Office PowerPoint</Application>
  <PresentationFormat>On-screen Show (16:9)</PresentationFormat>
  <Paragraphs>170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等线</vt:lpstr>
      <vt:lpstr>Arial</vt:lpstr>
      <vt:lpstr>Calibri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       Motive of the Project</vt:lpstr>
      <vt:lpstr> </vt:lpstr>
      <vt:lpstr> </vt:lpstr>
      <vt:lpstr> </vt:lpstr>
      <vt:lpstr>PowerPoint Presentation</vt:lpstr>
      <vt:lpstr>    Overview of the Implementation</vt:lpstr>
      <vt:lpstr>    01.</vt:lpstr>
      <vt:lpstr>    02.</vt:lpstr>
      <vt:lpstr>    03.</vt:lpstr>
      <vt:lpstr>PowerPoint Presentation</vt:lpstr>
      <vt:lpstr>    04.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Rushi Raval</cp:lastModifiedBy>
  <cp:revision>245</cp:revision>
  <dcterms:created xsi:type="dcterms:W3CDTF">2017-05-02T06:39:00Z</dcterms:created>
  <dcterms:modified xsi:type="dcterms:W3CDTF">2024-07-29T23:40:33Z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1033-12.2.0.17545</vt:lpwstr>
  </property>
  <property fmtid="{D5CDD505-2E9C-101B-9397-08002B2CF9AE}" pid="3" name="ICV">
    <vt:lpwstr>2DEB99FA1A554594B30B6ACD8CF16AAB_13</vt:lpwstr>
  </property>
</Properties>
</file>